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notesMasterIdLst>
    <p:notesMasterId r:id="rId25"/>
  </p:notesMasterIdLst>
  <p:handoutMasterIdLst>
    <p:handoutMasterId r:id="rId26"/>
  </p:handoutMasterIdLst>
  <p:sldIdLst>
    <p:sldId id="256" r:id="rId2"/>
    <p:sldId id="381" r:id="rId3"/>
    <p:sldId id="459" r:id="rId4"/>
    <p:sldId id="460" r:id="rId5"/>
    <p:sldId id="461" r:id="rId6"/>
    <p:sldId id="471" r:id="rId7"/>
    <p:sldId id="472" r:id="rId8"/>
    <p:sldId id="462" r:id="rId9"/>
    <p:sldId id="464" r:id="rId10"/>
    <p:sldId id="465" r:id="rId11"/>
    <p:sldId id="466" r:id="rId12"/>
    <p:sldId id="467" r:id="rId13"/>
    <p:sldId id="468" r:id="rId14"/>
    <p:sldId id="469" r:id="rId15"/>
    <p:sldId id="470" r:id="rId16"/>
    <p:sldId id="473" r:id="rId17"/>
    <p:sldId id="410" r:id="rId18"/>
    <p:sldId id="411" r:id="rId19"/>
    <p:sldId id="412" r:id="rId20"/>
    <p:sldId id="476" r:id="rId21"/>
    <p:sldId id="474" r:id="rId22"/>
    <p:sldId id="475" r:id="rId23"/>
    <p:sldId id="265" r:id="rId24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9" autoAdjust="0"/>
    <p:restoredTop sz="94710" autoAdjust="0"/>
  </p:normalViewPr>
  <p:slideViewPr>
    <p:cSldViewPr snapToGrid="0">
      <p:cViewPr varScale="1">
        <p:scale>
          <a:sx n="105" d="100"/>
          <a:sy n="105" d="100"/>
        </p:scale>
        <p:origin x="187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951" cy="465830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7495" y="1"/>
            <a:ext cx="3043950" cy="465830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4874ED91-0CBC-4AEA-B17C-8CD11440E6F7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1774"/>
            <a:ext cx="3043951" cy="465829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7495" y="8841774"/>
            <a:ext cx="3043950" cy="465829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B937F376-3C88-4EE6-9064-40F8D435DA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5811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344" cy="46545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1"/>
            <a:ext cx="3043344" cy="465455"/>
          </a:xfrm>
          <a:prstGeom prst="rect">
            <a:avLst/>
          </a:prstGeom>
        </p:spPr>
        <p:txBody>
          <a:bodyPr vert="horz" lIns="91427" tIns="45714" rIns="91427" bIns="45714" rtlCol="0"/>
          <a:lstStyle>
            <a:lvl1pPr algn="r">
              <a:defRPr sz="1200"/>
            </a:lvl1pPr>
          </a:lstStyle>
          <a:p>
            <a:fld id="{62D165EE-6D22-4822-892A-2A56B91A1CE0}" type="datetimeFigureOut">
              <a:rPr lang="en-US" smtClean="0"/>
              <a:t>3/19/2019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7" tIns="45714" rIns="91427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3"/>
            <a:ext cx="5618480" cy="4189095"/>
          </a:xfrm>
          <a:prstGeom prst="rect">
            <a:avLst/>
          </a:prstGeom>
        </p:spPr>
        <p:txBody>
          <a:bodyPr vert="horz" lIns="91427" tIns="45714" rIns="91427" bIns="457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4" cy="46545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4" cy="465455"/>
          </a:xfrm>
          <a:prstGeom prst="rect">
            <a:avLst/>
          </a:prstGeom>
        </p:spPr>
        <p:txBody>
          <a:bodyPr vert="horz" lIns="91427" tIns="45714" rIns="91427" bIns="45714" rtlCol="0" anchor="b"/>
          <a:lstStyle>
            <a:lvl1pPr algn="r">
              <a:defRPr sz="1200"/>
            </a:lvl1pPr>
          </a:lstStyle>
          <a:p>
            <a:fld id="{CC7675A1-0B20-4FBF-A25A-A266C3AFE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0982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17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892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670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6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5310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751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1127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6766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3907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0183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2335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117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7684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294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188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F03AB-0980-472E-A7D3-9C7D829C6B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375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0429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0417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433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91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987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7760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8A8D64-7953-4F90-BE3D-AA978E0FED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5425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0724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874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2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149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639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76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59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563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0140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57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r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658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86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r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65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11" Type="http://schemas.openxmlformats.org/officeDocument/2006/relationships/image" Target="../media/image22.png"/><Relationship Id="rId5" Type="http://schemas.openxmlformats.org/officeDocument/2006/relationships/image" Target="../media/image6.png"/><Relationship Id="rId10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68" y="5800772"/>
            <a:ext cx="2493102" cy="41628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2126108"/>
            <a:ext cx="91440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sr-Latn-RS" sz="20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 UPRAVLJANJA RIZIKOM OD POPLAVA NA SLIVU RIJEKE VRBAS </a:t>
            </a:r>
          </a:p>
          <a:p>
            <a:pPr algn="ctr" hangingPunct="0"/>
            <a:r>
              <a:rPr lang="sr-Latn-RS" sz="20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REPUBLIKE SRPSKE</a:t>
            </a:r>
          </a:p>
          <a:p>
            <a:pPr algn="ctr" hangingPunct="0"/>
            <a:r>
              <a:rPr lang="sr-Latn-RS" sz="20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SISTEMATIZACIJA PODLOGA I ANALIZA KLJUČNIH NEINVESTICIONIH I </a:t>
            </a:r>
          </a:p>
          <a:p>
            <a:pPr algn="ctr" hangingPunct="0"/>
            <a:r>
              <a:rPr lang="sr-Latn-RS" sz="20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INVESTICIONIH MJERA</a:t>
            </a:r>
          </a:p>
          <a:p>
            <a:pPr algn="ctr" hangingPunct="0"/>
            <a:endParaRPr lang="sr-Latn-RS" sz="20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hangingPunct="0"/>
            <a:r>
              <a:rPr lang="sr-Latn-RS" sz="20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SVETSKI DAN VODA 2019. godina</a:t>
            </a:r>
          </a:p>
          <a:p>
            <a:pPr algn="ctr" hangingPunct="0"/>
            <a:r>
              <a:rPr lang="sr-Latn-RS" sz="20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„VODA ZA SVE“</a:t>
            </a:r>
          </a:p>
          <a:p>
            <a:pPr algn="ctr" hangingPunct="0"/>
            <a:endParaRPr lang="sr-Latn-RS" sz="1200" i="1" dirty="0"/>
          </a:p>
        </p:txBody>
      </p:sp>
      <p:sp>
        <p:nvSpPr>
          <p:cNvPr id="15" name="Rectangle 14"/>
          <p:cNvSpPr/>
          <p:nvPr/>
        </p:nvSpPr>
        <p:spPr>
          <a:xfrm>
            <a:off x="3214822" y="6257972"/>
            <a:ext cx="24414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r-Latn-BA" sz="1400" b="1" i="1" dirty="0">
                <a:solidFill>
                  <a:schemeClr val="tx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Bijeljina</a:t>
            </a:r>
            <a:endParaRPr lang="en-US" sz="1400" b="1" i="1" dirty="0">
              <a:solidFill>
                <a:schemeClr val="tx2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  <a:p>
            <a:pPr algn="ctr"/>
            <a:r>
              <a:rPr lang="sr-Cyrl-BA" sz="1400" b="1" i="1" dirty="0">
                <a:solidFill>
                  <a:schemeClr val="tx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2</a:t>
            </a:r>
            <a:r>
              <a:rPr lang="sr-Latn-BA" sz="1400" b="1" i="1" dirty="0">
                <a:solidFill>
                  <a:schemeClr val="tx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2</a:t>
            </a:r>
            <a:r>
              <a:rPr lang="en-US" sz="1400" b="1" i="1" dirty="0">
                <a:solidFill>
                  <a:schemeClr val="tx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.</a:t>
            </a:r>
            <a:r>
              <a:rPr lang="sr-Cyrl-BA" sz="1400" b="1" i="1" dirty="0">
                <a:solidFill>
                  <a:schemeClr val="tx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0</a:t>
            </a:r>
            <a:r>
              <a:rPr lang="sr-Latn-RS" sz="1400" b="1" i="1" dirty="0">
                <a:solidFill>
                  <a:schemeClr val="tx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3</a:t>
            </a:r>
            <a:r>
              <a:rPr lang="en-US" sz="1400" b="1" i="1" dirty="0">
                <a:solidFill>
                  <a:schemeClr val="tx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.201</a:t>
            </a:r>
            <a:r>
              <a:rPr lang="sr-Cyrl-BA" sz="1400" b="1" i="1" dirty="0">
                <a:solidFill>
                  <a:schemeClr val="tx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9</a:t>
            </a:r>
            <a:r>
              <a:rPr lang="sr-Latn-BA" sz="1400" b="1" i="1" dirty="0">
                <a:solidFill>
                  <a:schemeClr val="tx2"/>
                </a:solidFill>
                <a:latin typeface="Calibri" panose="020F0502020204030204" pitchFamily="34" charset="0"/>
                <a:ea typeface="Times New Roman"/>
                <a:cs typeface="Calibri" panose="020F0502020204030204" pitchFamily="34" charset="0"/>
              </a:rPr>
              <a:t>. godine</a:t>
            </a:r>
            <a:endParaRPr lang="en-US" sz="1400" b="1" i="1" dirty="0">
              <a:solidFill>
                <a:schemeClr val="tx2"/>
              </a:solidFill>
              <a:latin typeface="Calibri" panose="020F0502020204030204" pitchFamily="34" charset="0"/>
              <a:ea typeface="Times New Roman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A19806A-36DF-42F4-B2C2-2E5B4E5517A6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541264" y="5800772"/>
            <a:ext cx="2377440" cy="457200"/>
          </a:xfrm>
          <a:prstGeom prst="rect">
            <a:avLst/>
          </a:prstGeom>
        </p:spPr>
      </p:pic>
      <p:pic>
        <p:nvPicPr>
          <p:cNvPr id="14" name="Picture 13" descr="undplogo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28888" y="322299"/>
            <a:ext cx="538411" cy="119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302165" y="1636695"/>
            <a:ext cx="667789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/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United Nations Development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125" y="292614"/>
            <a:ext cx="1224000" cy="1224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C060689-7621-4DB3-B80A-3267972EB3D5}"/>
              </a:ext>
            </a:extLst>
          </p:cNvPr>
          <p:cNvSpPr/>
          <p:nvPr/>
        </p:nvSpPr>
        <p:spPr>
          <a:xfrm>
            <a:off x="0" y="443988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Latn-RS" sz="1050" i="1" dirty="0"/>
              <a:t>Autori: </a:t>
            </a:r>
          </a:p>
          <a:p>
            <a:r>
              <a:rPr lang="sr-Latn-RS" sz="1050" i="1" dirty="0"/>
              <a:t>Vujadin Blagojević dipl.inž.građ., Nedeljko Sudar dipl.građ.inž., Đorđe Marilović  magistar prava, Dejan Hrkalović dipl.inž.građ., dr Radislav Tošić, </a:t>
            </a:r>
          </a:p>
          <a:p>
            <a:r>
              <a:rPr lang="sr-Latn-RS" sz="1050" i="1" dirty="0"/>
              <a:t>dr Stanimir Kostadinov dipl.inž.šum., dr Dejana Đorđević dipl.inž.građ., dr Nenad Jaćimović dipl.inž.građ., dr Marijana Kapović-Solomun dipl.inž.šum., </a:t>
            </a:r>
          </a:p>
          <a:p>
            <a:r>
              <a:rPr lang="sr-Latn-RS" sz="1050" i="1" dirty="0"/>
              <a:t>dr Tihomir Predić, dipl.inž.polj. </a:t>
            </a:r>
          </a:p>
          <a:p>
            <a:endParaRPr lang="en-US" sz="1050" dirty="0"/>
          </a:p>
          <a:p>
            <a:r>
              <a:rPr lang="sr-Latn-RS" sz="1050" i="1" dirty="0"/>
              <a:t>Institucija: </a:t>
            </a:r>
          </a:p>
          <a:p>
            <a:r>
              <a:rPr lang="sr-Latn-RS" sz="1050" i="1" dirty="0"/>
              <a:t>Zavod za vodoprivredu d.o.o. Bijeljina&amp;Institut za hidrotehniku i vodno ekološko inženjerstvo Građevinskog fakulteta u Beogradu&amp;Ministarstvo poljoprivrede, šumarstva i vodoprivrede Republike Srpske - Javna ustanova“Vode Srpske“ Bijeljina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65854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9F2A6-8622-4AED-86B5-A1245AF67E60}"/>
              </a:ext>
            </a:extLst>
          </p:cNvPr>
          <p:cNvSpPr/>
          <p:nvPr/>
        </p:nvSpPr>
        <p:spPr>
          <a:xfrm>
            <a:off x="125180" y="941943"/>
            <a:ext cx="5556292" cy="2328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ea typeface="Calibri"/>
                <a:cs typeface="Times New Roman"/>
              </a:rPr>
              <a:t>NEINVESTICIONE MJERE – ODRŽIVO UREĐENJE I UPRAVLJANJE POLJOPRIVREDNIM I ŠUMSKIM ZEMLJIŠTEM</a:t>
            </a:r>
            <a:r>
              <a:rPr kumimoji="0" lang="sr-Latn-BA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ea typeface="Calibri"/>
                <a:cs typeface="Times New Roman"/>
              </a:rPr>
              <a:t>. </a:t>
            </a:r>
          </a:p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ea typeface="Calibri"/>
              <a:cs typeface="Calibri"/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r-Cyrl-BA" sz="1400" b="1" dirty="0">
                <a:solidFill>
                  <a:schemeClr val="tx2"/>
                </a:solidFill>
              </a:rPr>
              <a:t>ŠPP „ČEMERNIČKO“ КNEŽEVO</a:t>
            </a:r>
            <a:endParaRPr lang="sr-Latn-BA" sz="1400" dirty="0">
              <a:solidFill>
                <a:schemeClr val="tx2"/>
              </a:solidFill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1400" b="1" dirty="0">
                <a:solidFill>
                  <a:schemeClr val="tx2"/>
                </a:solidFill>
              </a:rPr>
              <a:t>ŠPP „MRKONJIĆKO“ MRKONJIĆ GRAD</a:t>
            </a:r>
            <a:endParaRPr lang="sr-Latn-BA" sz="1400" dirty="0">
              <a:solidFill>
                <a:schemeClr val="tx2"/>
              </a:solidFill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r-Cyrl-BA" sz="1400" b="1" dirty="0">
                <a:solidFill>
                  <a:schemeClr val="tx2"/>
                </a:solidFill>
              </a:rPr>
              <a:t>ŠPP „DONJEVRBASKO“ BANJA LUKA</a:t>
            </a:r>
            <a:endParaRPr lang="sr-Latn-BA" sz="1400" dirty="0">
              <a:solidFill>
                <a:schemeClr val="tx2"/>
              </a:solidFill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r-Cyrl-BA" sz="1400" b="1" dirty="0">
                <a:solidFill>
                  <a:schemeClr val="tx2"/>
                </a:solidFill>
              </a:rPr>
              <a:t>ŠPP „POSAVSKO“  SRBAC</a:t>
            </a:r>
            <a:endParaRPr lang="sr-Latn-BA" sz="1400" dirty="0">
              <a:solidFill>
                <a:schemeClr val="tx2"/>
              </a:solidFill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r-Latn-BA" sz="1400" b="1" dirty="0">
                <a:solidFill>
                  <a:schemeClr val="tx2"/>
                </a:solidFill>
              </a:rPr>
              <a:t>ŠPP „KOTORVAROŠKO“ KOTOR VAROŠ</a:t>
            </a:r>
            <a:endParaRPr lang="sr-Latn-BA" sz="1400" dirty="0">
              <a:solidFill>
                <a:schemeClr val="tx2"/>
              </a:solidFill>
            </a:endParaRPr>
          </a:p>
          <a:p>
            <a:pPr marL="342900" lvl="0" indent="-342900" defTabSz="9144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sr-Latn-BA" sz="1400" b="1" dirty="0">
                <a:solidFill>
                  <a:schemeClr val="tx2"/>
                </a:solidFill>
              </a:rPr>
              <a:t>ŠPP „SREDNJEVRBASKO“ ŠIPOVO</a:t>
            </a:r>
            <a:endParaRPr lang="sr-Latn-BA" sz="1400" dirty="0">
              <a:solidFill>
                <a:schemeClr val="tx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A32931-E95A-4048-90CB-D6DA867B8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4800" y="941942"/>
            <a:ext cx="3101475" cy="3537001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64F0384-839D-4ABF-B1FB-87347332A4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811512"/>
              </p:ext>
            </p:extLst>
          </p:nvPr>
        </p:nvGraphicFramePr>
        <p:xfrm>
          <a:off x="51680" y="4258247"/>
          <a:ext cx="5913120" cy="1755585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1552154">
                  <a:extLst>
                    <a:ext uri="{9D8B030D-6E8A-4147-A177-3AD203B41FA5}">
                      <a16:colId xmlns:a16="http://schemas.microsoft.com/office/drawing/2014/main" val="3717913542"/>
                    </a:ext>
                  </a:extLst>
                </a:gridCol>
                <a:gridCol w="1514487">
                  <a:extLst>
                    <a:ext uri="{9D8B030D-6E8A-4147-A177-3AD203B41FA5}">
                      <a16:colId xmlns:a16="http://schemas.microsoft.com/office/drawing/2014/main" val="2954047954"/>
                    </a:ext>
                  </a:extLst>
                </a:gridCol>
                <a:gridCol w="1339137">
                  <a:extLst>
                    <a:ext uri="{9D8B030D-6E8A-4147-A177-3AD203B41FA5}">
                      <a16:colId xmlns:a16="http://schemas.microsoft.com/office/drawing/2014/main" val="2160581604"/>
                    </a:ext>
                  </a:extLst>
                </a:gridCol>
                <a:gridCol w="1507342">
                  <a:extLst>
                    <a:ext uri="{9D8B030D-6E8A-4147-A177-3AD203B41FA5}">
                      <a16:colId xmlns:a16="http://schemas.microsoft.com/office/drawing/2014/main" val="2036511362"/>
                    </a:ext>
                  </a:extLst>
                </a:gridCol>
              </a:tblGrid>
              <a:tr h="4139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Šumsko-privredno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područje</a:t>
                      </a:r>
                      <a:endParaRPr lang="sr-Latn-B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Godišnje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(ha)</a:t>
                      </a:r>
                      <a:endParaRPr lang="sr-Latn-B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Uređajni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 period (ha)</a:t>
                      </a:r>
                      <a:endParaRPr lang="sr-Latn-B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Procijenjeni troškovi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72999193"/>
                  </a:ext>
                </a:extLst>
              </a:tr>
              <a:tr h="2103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400" b="0" dirty="0">
                          <a:solidFill>
                            <a:schemeClr val="tx1"/>
                          </a:solidFill>
                          <a:effectLst/>
                        </a:rPr>
                        <a:t>Č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effectLst/>
                        </a:rPr>
                        <a:t>emerničko</a:t>
                      </a:r>
                      <a:endParaRPr lang="sr-Latn-B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13,11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400" b="0" dirty="0">
                          <a:solidFill>
                            <a:schemeClr val="tx1"/>
                          </a:solidFill>
                          <a:effectLst/>
                        </a:rPr>
                        <a:t>131,11</a:t>
                      </a:r>
                      <a:endParaRPr lang="sr-Latn-B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3500 KM/ha</a:t>
                      </a:r>
                      <a:endParaRPr lang="sr-Latn-B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24827587"/>
                  </a:ext>
                </a:extLst>
              </a:tr>
              <a:tr h="2103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Mrkonjićko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10,72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207,23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3000 KM/ha</a:t>
                      </a:r>
                      <a:endParaRPr lang="sr-Latn-B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22555624"/>
                  </a:ext>
                </a:extLst>
              </a:tr>
              <a:tr h="2103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Donjevrbasko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11,7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116,99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3000 KM/ha</a:t>
                      </a:r>
                      <a:endParaRPr lang="sr-Latn-B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066200"/>
                  </a:ext>
                </a:extLst>
              </a:tr>
              <a:tr h="2103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Posavsko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25,49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254,89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3000-3500 KM/ha</a:t>
                      </a:r>
                      <a:endParaRPr lang="sr-Latn-B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5333508"/>
                  </a:ext>
                </a:extLst>
              </a:tr>
              <a:tr h="2103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Srednjevrbasko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73,07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730,72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3000 KM/ha</a:t>
                      </a:r>
                      <a:endParaRPr lang="sr-Latn-B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008289598"/>
                  </a:ext>
                </a:extLst>
              </a:tr>
              <a:tr h="2103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Kotorvaroško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16,43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</a:rPr>
                        <a:t>164,32</a:t>
                      </a:r>
                      <a:endParaRPr lang="sr-Latn-BA" sz="14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</a:rPr>
                        <a:t>3000-3500 KM/ha</a:t>
                      </a:r>
                      <a:endParaRPr lang="sr-Latn-BA" sz="14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731270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AA007497-4B54-427C-9303-1CE07B0AA6A1}"/>
              </a:ext>
            </a:extLst>
          </p:cNvPr>
          <p:cNvSpPr/>
          <p:nvPr/>
        </p:nvSpPr>
        <p:spPr>
          <a:xfrm>
            <a:off x="745146" y="3823719"/>
            <a:ext cx="39435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 POŠUMLJAVANJA ZA PERIOD OD 10 GODINA</a:t>
            </a:r>
          </a:p>
        </p:txBody>
      </p:sp>
    </p:spTree>
    <p:extLst>
      <p:ext uri="{BB962C8B-B14F-4D97-AF65-F5344CB8AC3E}">
        <p14:creationId xmlns:p14="http://schemas.microsoft.com/office/powerpoint/2010/main" val="2290113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9F2A6-8622-4AED-86B5-A1245AF67E60}"/>
              </a:ext>
            </a:extLst>
          </p:cNvPr>
          <p:cNvSpPr/>
          <p:nvPr/>
        </p:nvSpPr>
        <p:spPr>
          <a:xfrm>
            <a:off x="39836" y="893175"/>
            <a:ext cx="5690404" cy="5180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sz="1200" b="1" dirty="0">
                <a:solidFill>
                  <a:schemeClr val="tx2"/>
                </a:solidFill>
                <a:ea typeface="Calibri"/>
                <a:cs typeface="Calibri"/>
              </a:rPr>
              <a:t>KONCEPCIJA UREĐENJA PODRUČJA SLIVA R</a:t>
            </a: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IJ</a:t>
            </a:r>
            <a:r>
              <a:rPr lang="ru-RU" sz="1200" b="1" dirty="0">
                <a:solidFill>
                  <a:schemeClr val="tx2"/>
                </a:solidFill>
                <a:ea typeface="Calibri"/>
                <a:cs typeface="Calibri"/>
              </a:rPr>
              <a:t>EKE </a:t>
            </a:r>
            <a:r>
              <a:rPr lang="sr-Latn-RS" sz="1200" b="1" dirty="0">
                <a:solidFill>
                  <a:schemeClr val="tx2"/>
                </a:solidFill>
                <a:ea typeface="Calibri"/>
                <a:cs typeface="Calibri"/>
              </a:rPr>
              <a:t>VRBAS </a:t>
            </a:r>
            <a:r>
              <a:rPr lang="ru-RU" sz="1200" b="1" dirty="0">
                <a:solidFill>
                  <a:schemeClr val="tx2"/>
                </a:solidFill>
                <a:ea typeface="Calibri"/>
                <a:cs typeface="Calibri"/>
              </a:rPr>
              <a:t>POLAZI OD SLEDEĆIH ZAHT</a:t>
            </a: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IJ</a:t>
            </a:r>
            <a:r>
              <a:rPr lang="ru-RU" sz="1200" b="1" dirty="0">
                <a:solidFill>
                  <a:schemeClr val="tx2"/>
                </a:solidFill>
                <a:ea typeface="Calibri"/>
                <a:cs typeface="Calibri"/>
              </a:rPr>
              <a:t>EVA:</a:t>
            </a:r>
            <a:endParaRPr lang="sr-Latn-RS" sz="1200" b="1" dirty="0">
              <a:solidFill>
                <a:schemeClr val="tx2"/>
              </a:solidFill>
              <a:ea typeface="Calibri"/>
              <a:cs typeface="Calibri"/>
            </a:endParaRPr>
          </a:p>
          <a:p>
            <a:pPr marL="342900" lvl="0" indent="-342900" algn="just" defTabSz="914400">
              <a:lnSpc>
                <a:spcPct val="115000"/>
              </a:lnSpc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ea typeface="Calibri"/>
                <a:cs typeface="Calibri"/>
              </a:rPr>
              <a:t>ZAŠTITA OD BUJIČNIH POPLAVA NASELJA, INDUSTRIJE I POLJOPRIVREDNIH POVRŠINA;</a:t>
            </a:r>
            <a:endParaRPr lang="sr-Latn-RS" sz="12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algn="just" defTabSz="914400">
              <a:lnSpc>
                <a:spcPct val="115000"/>
              </a:lnSpc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ea typeface="Calibri"/>
                <a:cs typeface="Calibri"/>
              </a:rPr>
              <a:t>ZAŠTITA SAOBRAĆAJNICA OD BUJIČNIH POPLAVA;</a:t>
            </a:r>
            <a:endParaRPr lang="sr-Latn-RS" sz="12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algn="just" defTabSz="914400">
              <a:lnSpc>
                <a:spcPct val="115000"/>
              </a:lnSpc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ea typeface="Calibri"/>
                <a:cs typeface="Calibri"/>
              </a:rPr>
              <a:t>KONTROLA EROZIONIH PROCESA NA PADINAMA SLIVOVA U FUNKCIJI</a:t>
            </a:r>
            <a:r>
              <a:rPr lang="sr-Latn-RS" sz="1200" dirty="0">
                <a:solidFill>
                  <a:schemeClr val="tx2"/>
                </a:solidFill>
                <a:ea typeface="Calibri"/>
                <a:cs typeface="Calibri"/>
              </a:rPr>
              <a:t> SMANJENJA BRZINE I KOLIČINE SLIVANJA VODE NIZ PADINE </a:t>
            </a:r>
            <a:r>
              <a:rPr lang="ru-RU" sz="1200" dirty="0">
                <a:solidFill>
                  <a:schemeClr val="tx2"/>
                </a:solidFill>
                <a:ea typeface="Calibri"/>
                <a:cs typeface="Calibri"/>
              </a:rPr>
              <a:t>I POVE</a:t>
            </a:r>
            <a:r>
              <a:rPr lang="sr-Latn-RS" sz="1200" dirty="0">
                <a:solidFill>
                  <a:schemeClr val="tx2"/>
                </a:solidFill>
                <a:ea typeface="Calibri"/>
                <a:cs typeface="Calibri"/>
              </a:rPr>
              <a:t>Ć</a:t>
            </a:r>
            <a:r>
              <a:rPr lang="ru-RU" sz="1200" dirty="0">
                <a:solidFill>
                  <a:schemeClr val="tx2"/>
                </a:solidFill>
                <a:ea typeface="Calibri"/>
                <a:cs typeface="Calibri"/>
              </a:rPr>
              <a:t>ANJA BILJNE PROIZVODNJE;</a:t>
            </a:r>
            <a:endParaRPr lang="sr-Latn-RS" sz="12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algn="just" defTabSz="914400">
              <a:lnSpc>
                <a:spcPct val="115000"/>
              </a:lnSpc>
              <a:buFont typeface="Wingdings" pitchFamily="2" charset="2"/>
              <a:buChar char="Ø"/>
              <a:tabLst>
                <a:tab pos="457200" algn="l"/>
              </a:tabLst>
              <a:defRPr/>
            </a:pPr>
            <a:r>
              <a:rPr lang="ru-RU" sz="1200" dirty="0">
                <a:solidFill>
                  <a:schemeClr val="tx2"/>
                </a:solidFill>
                <a:ea typeface="Calibri"/>
                <a:cs typeface="Calibri"/>
              </a:rPr>
              <a:t>KONTROLA </a:t>
            </a:r>
            <a:r>
              <a:rPr lang="sr-Latn-RS" sz="1200" dirty="0">
                <a:solidFill>
                  <a:schemeClr val="tx2"/>
                </a:solidFill>
                <a:ea typeface="Calibri"/>
                <a:cs typeface="Calibri"/>
              </a:rPr>
              <a:t>EROZIJE, PRODUKCIJE I </a:t>
            </a:r>
            <a:r>
              <a:rPr lang="ru-RU" sz="1200" dirty="0">
                <a:solidFill>
                  <a:schemeClr val="tx2"/>
                </a:solidFill>
                <a:ea typeface="Calibri"/>
                <a:cs typeface="Calibri"/>
              </a:rPr>
              <a:t>TRANSPORTA NANOSA U BUJIČNIM PRITOKAMA </a:t>
            </a:r>
            <a:r>
              <a:rPr lang="sr-Latn-RS" sz="1200" dirty="0">
                <a:solidFill>
                  <a:schemeClr val="tx2"/>
                </a:solidFill>
                <a:ea typeface="Calibri"/>
                <a:cs typeface="Calibri"/>
              </a:rPr>
              <a:t>VRBASA </a:t>
            </a:r>
            <a:r>
              <a:rPr lang="ru-RU" sz="1200" dirty="0">
                <a:solidFill>
                  <a:schemeClr val="tx2"/>
                </a:solidFill>
                <a:ea typeface="Calibri"/>
                <a:cs typeface="Calibri"/>
              </a:rPr>
              <a:t>U FUNKCIJI URAVNOTEŽENJA REŽIMA PROTICAJA VODE I PRONOSA NANOSA U</a:t>
            </a:r>
            <a:r>
              <a:rPr lang="sr-Latn-RS" sz="1200" dirty="0">
                <a:solidFill>
                  <a:schemeClr val="tx2"/>
                </a:solidFill>
                <a:ea typeface="Calibri"/>
                <a:cs typeface="Calibri"/>
              </a:rPr>
              <a:t> RIJECI VRBAS</a:t>
            </a:r>
            <a:r>
              <a:rPr lang="ru-RU" sz="1400" dirty="0">
                <a:solidFill>
                  <a:schemeClr val="tx2"/>
                </a:solidFill>
                <a:ea typeface="Calibri"/>
                <a:cs typeface="Calibri"/>
              </a:rPr>
              <a:t>.</a:t>
            </a:r>
            <a:endParaRPr lang="sr-Latn-RS" sz="1400" dirty="0">
              <a:solidFill>
                <a:schemeClr val="tx2"/>
              </a:solidFill>
              <a:ea typeface="Calibri"/>
              <a:cs typeface="Calibri"/>
            </a:endParaRPr>
          </a:p>
          <a:p>
            <a:pPr lvl="0" algn="just" defTabSz="914400">
              <a:lnSpc>
                <a:spcPct val="115000"/>
              </a:lnSpc>
              <a:tabLst>
                <a:tab pos="457200" algn="l"/>
              </a:tabLst>
              <a:defRPr/>
            </a:pPr>
            <a:endParaRPr lang="sr-Latn-RS" sz="10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ctr" defTabSz="914400">
              <a:lnSpc>
                <a:spcPct val="115000"/>
              </a:lnSpc>
              <a:spcAft>
                <a:spcPts val="1000"/>
              </a:spcAft>
              <a:defRPr/>
            </a:pPr>
            <a:r>
              <a:rPr lang="sr-Latn-RS" sz="1200" b="1" dirty="0">
                <a:solidFill>
                  <a:schemeClr val="tx2"/>
                </a:solidFill>
                <a:ea typeface="Calibri"/>
                <a:cs typeface="Calibri"/>
              </a:rPr>
              <a:t>	</a:t>
            </a: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K</a:t>
            </a:r>
            <a:r>
              <a:rPr lang="ru-RU" sz="1200" b="1" dirty="0">
                <a:solidFill>
                  <a:schemeClr val="tx2"/>
                </a:solidFill>
                <a:ea typeface="Calibri"/>
                <a:cs typeface="Calibri"/>
              </a:rPr>
              <a:t>AO REZULTAT PRIM</a:t>
            </a: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J</a:t>
            </a:r>
            <a:r>
              <a:rPr lang="ru-RU" sz="1200" b="1" dirty="0">
                <a:solidFill>
                  <a:schemeClr val="tx2"/>
                </a:solidFill>
                <a:ea typeface="Calibri"/>
                <a:cs typeface="Calibri"/>
              </a:rPr>
              <a:t>ENE </a:t>
            </a:r>
            <a:r>
              <a:rPr lang="sr-Latn-RS" sz="1200" b="1" dirty="0">
                <a:solidFill>
                  <a:schemeClr val="tx2"/>
                </a:solidFill>
                <a:ea typeface="Calibri"/>
                <a:cs typeface="Calibri"/>
              </a:rPr>
              <a:t>PROTIV</a:t>
            </a:r>
            <a:r>
              <a:rPr lang="ru-RU" sz="1200" b="1" dirty="0">
                <a:solidFill>
                  <a:schemeClr val="tx2"/>
                </a:solidFill>
                <a:ea typeface="Calibri"/>
                <a:cs typeface="Calibri"/>
              </a:rPr>
              <a:t>EROZIONIH RADOVA I M</a:t>
            </a: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J</a:t>
            </a:r>
            <a:r>
              <a:rPr lang="ru-RU" sz="1200" b="1" dirty="0">
                <a:solidFill>
                  <a:schemeClr val="tx2"/>
                </a:solidFill>
                <a:ea typeface="Calibri"/>
                <a:cs typeface="Calibri"/>
              </a:rPr>
              <a:t>ERA </a:t>
            </a:r>
            <a:r>
              <a:rPr lang="sr-Latn-RS" sz="1200" b="1" dirty="0">
                <a:solidFill>
                  <a:schemeClr val="tx2"/>
                </a:solidFill>
                <a:ea typeface="Calibri"/>
                <a:cs typeface="Calibri"/>
              </a:rPr>
              <a:t>:</a:t>
            </a:r>
            <a:endParaRPr lang="sr-Latn-RS" sz="12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285750" lvl="0" indent="-285750" algn="just" defTabSz="9144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solidFill>
                  <a:schemeClr val="tx2"/>
                </a:solidFill>
                <a:ea typeface="Calibri"/>
                <a:cs typeface="Calibri"/>
              </a:rPr>
              <a:t>SMANJIĆE SE DOSP</a:t>
            </a:r>
            <a:r>
              <a:rPr lang="sr-Latn-RS" sz="1200" dirty="0">
                <a:solidFill>
                  <a:schemeClr val="tx2"/>
                </a:solidFill>
                <a:ea typeface="Calibri"/>
                <a:cs typeface="Calibri"/>
              </a:rPr>
              <a:t>I</a:t>
            </a:r>
            <a:r>
              <a:rPr lang="en-US" sz="1200" dirty="0">
                <a:solidFill>
                  <a:schemeClr val="tx2"/>
                </a:solidFill>
                <a:ea typeface="Calibri"/>
                <a:cs typeface="Calibri"/>
              </a:rPr>
              <a:t>J</a:t>
            </a:r>
            <a:r>
              <a:rPr lang="ru-RU" sz="1200" dirty="0">
                <a:solidFill>
                  <a:schemeClr val="tx2"/>
                </a:solidFill>
                <a:ea typeface="Calibri"/>
                <a:cs typeface="Calibri"/>
              </a:rPr>
              <a:t>EVANJE NANOSA U HIDROGRAFSKU MREŽU</a:t>
            </a:r>
            <a:r>
              <a:rPr lang="sr-Latn-RS" sz="1200" dirty="0">
                <a:solidFill>
                  <a:schemeClr val="tx2"/>
                </a:solidFill>
                <a:ea typeface="Calibri"/>
                <a:cs typeface="Calibri"/>
              </a:rPr>
              <a:t> VRBASA</a:t>
            </a:r>
            <a:r>
              <a:rPr lang="ru-RU" sz="1200" dirty="0">
                <a:solidFill>
                  <a:schemeClr val="tx2"/>
                </a:solidFill>
                <a:ea typeface="Calibri"/>
                <a:cs typeface="Calibri"/>
              </a:rPr>
              <a:t>, </a:t>
            </a:r>
            <a:endParaRPr lang="sr-Latn-RS" sz="12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285750" lvl="0" indent="-285750" algn="just" defTabSz="914400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  <a:defRPr/>
            </a:pPr>
            <a:r>
              <a:rPr lang="sr-Latn-RS" sz="1200" dirty="0">
                <a:solidFill>
                  <a:schemeClr val="tx2"/>
                </a:solidFill>
                <a:ea typeface="Calibri"/>
                <a:cs typeface="Calibri"/>
              </a:rPr>
              <a:t>DOĆI ĆE DO PROMJENE HIDROLOŠKIH USLOVA U SLIVOVIMA BUJIČNIH PRITOKA SMANJIĆE SE BRZINA I KOLIČINA OTICANJA VODE SA PADINA I TIME ĆE SE SMANJITI RIZIK OD POPLAVA. </a:t>
            </a:r>
            <a:endParaRPr lang="sr-Latn-RS" sz="12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ctr" defTabSz="914400">
              <a:lnSpc>
                <a:spcPct val="115000"/>
              </a:lnSpc>
              <a:spcAft>
                <a:spcPts val="1000"/>
              </a:spcAft>
              <a:defRPr/>
            </a:pP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PREDVIĐAJU SE SLJEDEĆI RADOVI I MJERE:</a:t>
            </a:r>
            <a:endParaRPr lang="sr-Latn-RS" sz="12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defTabSz="914400">
              <a:lnSpc>
                <a:spcPct val="115000"/>
              </a:lnSpc>
              <a:buFont typeface="Symbol"/>
              <a:buChar char=""/>
              <a:defRPr/>
            </a:pP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BIOLOŠKI I BIOTEHNIČKI RADOVI,</a:t>
            </a:r>
            <a:endParaRPr lang="sr-Latn-RS" sz="12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defTabSz="914400">
              <a:lnSpc>
                <a:spcPct val="115000"/>
              </a:lnSpc>
              <a:buFont typeface="Symbol"/>
              <a:buChar char=""/>
              <a:defRPr/>
            </a:pPr>
            <a:r>
              <a:rPr lang="ru-RU" sz="1200" b="1" dirty="0">
                <a:solidFill>
                  <a:schemeClr val="tx2"/>
                </a:solidFill>
                <a:ea typeface="Calibri"/>
                <a:cs typeface="Calibri"/>
              </a:rPr>
              <a:t>TEHNIČKI RADOVI U HIDROGRAFSKOJ MREŽI,</a:t>
            </a:r>
            <a:endParaRPr lang="sr-Latn-RS" sz="12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defTabSz="914400">
              <a:lnSpc>
                <a:spcPct val="115000"/>
              </a:lnSpc>
              <a:buFont typeface="Symbol"/>
              <a:buChar char=""/>
              <a:defRPr/>
            </a:pP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KONTROLA EROZIJE NA POLJOPRIVREDNIM POVRŠINAMA (RETENZIONI RADOVI),</a:t>
            </a:r>
            <a:endParaRPr lang="sr-Latn-RS" sz="12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defTabSz="914400">
              <a:lnSpc>
                <a:spcPct val="115000"/>
              </a:lnSpc>
              <a:buFont typeface="Symbol"/>
              <a:buChar char=""/>
              <a:defRPr/>
            </a:pPr>
            <a:r>
              <a:rPr lang="sr-Latn-RS" sz="1200" b="1" dirty="0">
                <a:solidFill>
                  <a:schemeClr val="tx2"/>
                </a:solidFill>
                <a:ea typeface="Calibri"/>
                <a:cs typeface="Calibri"/>
              </a:rPr>
              <a:t>ADMINISTRATIVNE MJERE (Z</a:t>
            </a:r>
            <a:r>
              <a:rPr lang="sr-Cyrl-CS" sz="1200" b="1" dirty="0">
                <a:solidFill>
                  <a:schemeClr val="tx2"/>
                </a:solidFill>
                <a:ea typeface="Calibri"/>
                <a:cs typeface="Calibri"/>
              </a:rPr>
              <a:t>ABRANE</a:t>
            </a:r>
            <a:r>
              <a:rPr lang="sr-Latn-RS" sz="1200" b="1" dirty="0">
                <a:solidFill>
                  <a:schemeClr val="tx2"/>
                </a:solidFill>
                <a:ea typeface="Calibri"/>
                <a:cs typeface="Calibri"/>
              </a:rPr>
              <a:t>)</a:t>
            </a:r>
            <a:r>
              <a:rPr lang="ru-RU" sz="1200" b="1" dirty="0">
                <a:solidFill>
                  <a:schemeClr val="tx2"/>
                </a:solidFill>
                <a:ea typeface="Calibri"/>
                <a:cs typeface="Calibri"/>
              </a:rPr>
              <a:t>.</a:t>
            </a:r>
            <a:endParaRPr lang="sr-Latn-RS" sz="1200" b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9717F3-974E-41A7-95B9-65B7599832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1670" y="755779"/>
            <a:ext cx="2157544" cy="2020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AF4D51-1762-46C1-8564-B56A16CD81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0929" y="2455955"/>
            <a:ext cx="3160338" cy="293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891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9F2A6-8622-4AED-86B5-A1245AF67E60}"/>
              </a:ext>
            </a:extLst>
          </p:cNvPr>
          <p:cNvSpPr/>
          <p:nvPr/>
        </p:nvSpPr>
        <p:spPr>
          <a:xfrm>
            <a:off x="39836" y="893175"/>
            <a:ext cx="5690404" cy="4293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sz="1400" dirty="0">
                <a:solidFill>
                  <a:schemeClr val="tx2"/>
                </a:solidFill>
                <a:ea typeface="Calibri"/>
                <a:cs typeface="Calibri"/>
              </a:rPr>
              <a:t>IZDVOJENO JE 65 BUJIČNIH SLIVOVA KOJI SU ODABRANI KAO NAJUGROŽENIJI EROZIJOM, SA NAMJEROM DA SE U NJIMA IZVODE PROTIVEROZIONI RADOVI U FUNKCIJI ZAŠTITE OD EROZIJE I SMANJENJA RIZIKA OD POPLAVA.</a:t>
            </a:r>
            <a:r>
              <a:rPr lang="sr-Latn-RS" sz="1400" dirty="0">
                <a:solidFill>
                  <a:schemeClr val="tx2"/>
                </a:solidFill>
                <a:ea typeface="Calibri"/>
                <a:cs typeface="Calibri"/>
              </a:rPr>
              <a:t> </a:t>
            </a:r>
            <a:r>
              <a:rPr lang="en-US" sz="1400" dirty="0">
                <a:solidFill>
                  <a:schemeClr val="tx2"/>
                </a:solidFill>
                <a:ea typeface="Calibri"/>
                <a:cs typeface="Times New Roman"/>
              </a:rPr>
              <a:t>TERENSKOM PROSPEKCIJOM U NOVEMBRU I DECEMBRU 2018. GODINE, SAGLEDAN JE POTREBAN OBIM INTERVENCIJA I POPIS MJERA U SLIVU, A SHODNO TOME, IZDVOJENO JE NEKOLIKO KLJUČNIH LOKALITETA U SLIVU VRBASA KOJI SU DEFINISANI KAO: </a:t>
            </a:r>
            <a:endParaRPr lang="sr-Latn-RS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just" defTabSz="914400">
              <a:lnSpc>
                <a:spcPct val="115000"/>
              </a:lnSpc>
              <a:spcAft>
                <a:spcPts val="600"/>
              </a:spcAft>
              <a:defRPr/>
            </a:pPr>
            <a:endParaRPr lang="sr-Latn-RS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algn="just" defTabSz="914400">
              <a:lnSpc>
                <a:spcPct val="107000"/>
              </a:lnSpc>
              <a:spcAft>
                <a:spcPts val="600"/>
              </a:spcAft>
              <a:buFont typeface="Wingdings"/>
              <a:buChar char=""/>
              <a:defRPr/>
            </a:pPr>
            <a:r>
              <a:rPr lang="en-US" sz="1400" dirty="0">
                <a:solidFill>
                  <a:schemeClr val="tx2"/>
                </a:solidFill>
                <a:ea typeface="Calibri"/>
                <a:cs typeface="Times New Roman"/>
              </a:rPr>
              <a:t>POSAVSKI BUJIČNI TOKOVI, </a:t>
            </a:r>
            <a:endParaRPr lang="sr-Latn-RS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algn="just" defTabSz="914400">
              <a:lnSpc>
                <a:spcPct val="107000"/>
              </a:lnSpc>
              <a:spcAft>
                <a:spcPts val="600"/>
              </a:spcAft>
              <a:buFont typeface="Wingdings"/>
              <a:buChar char=""/>
              <a:defRPr/>
            </a:pPr>
            <a:r>
              <a:rPr lang="en-US" sz="1400" dirty="0">
                <a:solidFill>
                  <a:schemeClr val="tx2"/>
                </a:solidFill>
                <a:ea typeface="Calibri"/>
                <a:cs typeface="Times New Roman"/>
              </a:rPr>
              <a:t>DONJEVRBASKI BUJIČNI TOKOVI, </a:t>
            </a:r>
            <a:endParaRPr lang="sr-Latn-RS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algn="just" defTabSz="914400">
              <a:lnSpc>
                <a:spcPct val="107000"/>
              </a:lnSpc>
              <a:spcAft>
                <a:spcPts val="600"/>
              </a:spcAft>
              <a:buFont typeface="Wingdings"/>
              <a:buChar char=""/>
              <a:defRPr/>
            </a:pPr>
            <a:r>
              <a:rPr lang="en-US" sz="1400" dirty="0">
                <a:solidFill>
                  <a:schemeClr val="tx2"/>
                </a:solidFill>
                <a:ea typeface="Calibri"/>
                <a:cs typeface="Times New Roman"/>
              </a:rPr>
              <a:t>ČEMERNIČKI BUJIČNI TOKOVI,</a:t>
            </a:r>
            <a:endParaRPr lang="sr-Latn-RS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algn="just" defTabSz="914400">
              <a:lnSpc>
                <a:spcPct val="107000"/>
              </a:lnSpc>
              <a:spcAft>
                <a:spcPts val="600"/>
              </a:spcAft>
              <a:buFont typeface="Wingdings"/>
              <a:buChar char=""/>
              <a:defRPr/>
            </a:pPr>
            <a:r>
              <a:rPr lang="en-US" sz="1400" dirty="0">
                <a:solidFill>
                  <a:schemeClr val="tx2"/>
                </a:solidFill>
                <a:ea typeface="Calibri"/>
                <a:cs typeface="Times New Roman"/>
              </a:rPr>
              <a:t>KOTORVAROŠKI BUJIČNI TOKOVI (PRITOKE VRBANJE), </a:t>
            </a:r>
            <a:endParaRPr lang="sr-Latn-RS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algn="just" defTabSz="914400">
              <a:lnSpc>
                <a:spcPct val="107000"/>
              </a:lnSpc>
              <a:spcAft>
                <a:spcPts val="600"/>
              </a:spcAft>
              <a:buFont typeface="Wingdings"/>
              <a:buChar char=""/>
              <a:defRPr/>
            </a:pPr>
            <a:r>
              <a:rPr lang="en-US" sz="1400" dirty="0">
                <a:solidFill>
                  <a:schemeClr val="tx2"/>
                </a:solidFill>
                <a:ea typeface="Calibri"/>
                <a:cs typeface="Times New Roman"/>
              </a:rPr>
              <a:t>SREDNJEVRBASKI BUJIČNI TOKOVI (PRITOKE VRBASA),</a:t>
            </a:r>
            <a:endParaRPr lang="sr-Latn-RS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algn="just" defTabSz="914400">
              <a:lnSpc>
                <a:spcPct val="107000"/>
              </a:lnSpc>
              <a:spcAft>
                <a:spcPts val="600"/>
              </a:spcAft>
              <a:buFont typeface="Wingdings"/>
              <a:buChar char=""/>
              <a:defRPr/>
            </a:pPr>
            <a:r>
              <a:rPr lang="en-US" sz="1400" dirty="0">
                <a:solidFill>
                  <a:schemeClr val="tx2"/>
                </a:solidFill>
                <a:ea typeface="Calibri"/>
                <a:cs typeface="Times New Roman"/>
              </a:rPr>
              <a:t>BUJIČNI TOKOVI U OKOLINI MRKONJIĆ GRADA</a:t>
            </a:r>
            <a:endParaRPr lang="sr-Latn-RS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algn="just" defTabSz="914400">
              <a:lnSpc>
                <a:spcPct val="107000"/>
              </a:lnSpc>
              <a:spcAft>
                <a:spcPts val="600"/>
              </a:spcAft>
              <a:buFont typeface="Wingdings"/>
              <a:buChar char=""/>
              <a:defRPr/>
            </a:pPr>
            <a:r>
              <a:rPr lang="en-US" sz="1400" dirty="0">
                <a:solidFill>
                  <a:schemeClr val="tx2"/>
                </a:solidFill>
                <a:ea typeface="Calibri"/>
                <a:cs typeface="Times New Roman"/>
              </a:rPr>
              <a:t>BUJIČNI TOKOVI U OKOLINI ŠIPOVA</a:t>
            </a:r>
            <a:endParaRPr lang="sr-Latn-RS" sz="1400" dirty="0">
              <a:solidFill>
                <a:schemeClr val="tx2"/>
              </a:solidFill>
              <a:ea typeface="Calibri"/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8119B-9F32-4C49-B36D-7807BDB571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715" y="893174"/>
            <a:ext cx="2934449" cy="4293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07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9F2A6-8622-4AED-86B5-A1245AF67E60}"/>
              </a:ext>
            </a:extLst>
          </p:cNvPr>
          <p:cNvSpPr/>
          <p:nvPr/>
        </p:nvSpPr>
        <p:spPr>
          <a:xfrm>
            <a:off x="39835" y="893175"/>
            <a:ext cx="6129879" cy="30130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sz="1200" dirty="0">
                <a:solidFill>
                  <a:schemeClr val="tx2"/>
                </a:solidFill>
                <a:ea typeface="Calibri"/>
                <a:cs typeface="Calibri"/>
              </a:rPr>
              <a:t>PROSTORNI PRIORITETI SU POSTAVLJENI U OKVIRE SLJEDEĆIH KATEGORIJA PROTIVEROZIONOG UREĐENJA SLIVA RIJEKE VRBAS:</a:t>
            </a:r>
            <a:endParaRPr lang="sr-Latn-RS" sz="1200" dirty="0">
              <a:solidFill>
                <a:schemeClr val="tx2"/>
              </a:solidFill>
              <a:ea typeface="Calibri"/>
              <a:cs typeface="Calibri"/>
            </a:endParaRPr>
          </a:p>
          <a:p>
            <a:pPr marL="285750" lvl="0" indent="-285750" algn="just" defTabSz="914400">
              <a:lnSpc>
                <a:spcPct val="115000"/>
              </a:lnSpc>
              <a:spcAft>
                <a:spcPts val="600"/>
              </a:spcAft>
              <a:buFont typeface="Wingdings" pitchFamily="2" charset="2"/>
              <a:buChar char="Ø"/>
              <a:tabLst>
                <a:tab pos="450215" algn="l"/>
                <a:tab pos="1890395" algn="l"/>
              </a:tabLst>
              <a:defRPr/>
            </a:pP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I  KATEGORIJA PRIORITETA:  SLIV RIJEKE JOŠAVKE</a:t>
            </a:r>
            <a:endParaRPr lang="sr-Latn-RS" sz="1200" b="1" dirty="0">
              <a:solidFill>
                <a:schemeClr val="tx2"/>
              </a:solidFill>
              <a:ea typeface="Calibri"/>
              <a:cs typeface="Calibri"/>
            </a:endParaRPr>
          </a:p>
          <a:p>
            <a:pPr marL="285750" lvl="0" indent="-285750" algn="just" defTabSz="914400">
              <a:lnSpc>
                <a:spcPct val="115000"/>
              </a:lnSpc>
              <a:spcAft>
                <a:spcPts val="600"/>
              </a:spcAft>
              <a:buFont typeface="Wingdings" pitchFamily="2" charset="2"/>
              <a:buChar char="Ø"/>
              <a:tabLst>
                <a:tab pos="450215" algn="l"/>
              </a:tabLst>
              <a:defRPr/>
            </a:pP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II</a:t>
            </a:r>
            <a:r>
              <a:rPr lang="sr-Latn-RS" sz="1200" b="1" dirty="0">
                <a:solidFill>
                  <a:schemeClr val="tx2"/>
                </a:solidFill>
                <a:ea typeface="Calibri"/>
                <a:cs typeface="Calibri"/>
              </a:rPr>
              <a:t> </a:t>
            </a: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KATEGORIJA PRIORITETA:  PRITOKE RIJEKE VRBANJE – NIZVODNE BUJIČNE PRITOKE OD UŠĆA RIJEKE JOŠAVKE</a:t>
            </a:r>
            <a:endParaRPr lang="sr-Latn-RS" sz="1200" b="1" dirty="0">
              <a:solidFill>
                <a:schemeClr val="tx2"/>
              </a:solidFill>
              <a:ea typeface="Calibri"/>
              <a:cs typeface="Calibri"/>
            </a:endParaRPr>
          </a:p>
          <a:p>
            <a:pPr marL="285750" lvl="0" indent="-285750" algn="just" defTabSz="914400">
              <a:lnSpc>
                <a:spcPct val="115000"/>
              </a:lnSpc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III KATEGORIJA PRIORITETA:  PRITOKE RIJEKE VRBANJE – UZVODNE BUJIČNE PRITOKE OD UŠĆA RIJEKE JOŠAVKE</a:t>
            </a:r>
            <a:endParaRPr lang="sr-Latn-RS" sz="1200" b="1" dirty="0">
              <a:solidFill>
                <a:schemeClr val="tx2"/>
              </a:solidFill>
              <a:ea typeface="Calibri"/>
              <a:cs typeface="Calibri"/>
            </a:endParaRPr>
          </a:p>
          <a:p>
            <a:pPr marL="285750" lvl="0" indent="-285750" algn="just" defTabSz="914400">
              <a:lnSpc>
                <a:spcPct val="115000"/>
              </a:lnSpc>
              <a:spcAft>
                <a:spcPts val="600"/>
              </a:spcAft>
              <a:buFont typeface="Wingdings" pitchFamily="2" charset="2"/>
              <a:buChar char="Ø"/>
              <a:defRPr/>
            </a:pP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IV KATEGORIJA PRIORITETA:  POSAVSKI BUJIČNI TOKOVI I DJELOM DONJOVRBASKI BUJIČNI TOKOVI</a:t>
            </a:r>
            <a:endParaRPr lang="sr-Latn-RS" sz="1200" b="1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285750" lvl="0" indent="-285750" algn="just" defTabSz="914400">
              <a:lnSpc>
                <a:spcPct val="115000"/>
              </a:lnSpc>
              <a:buFont typeface="Wingdings" pitchFamily="2" charset="2"/>
              <a:buChar char="Ø"/>
              <a:defRPr/>
            </a:pP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V  KATEGORIJA PRIORITETA:  BUJIČNI TOKOVI OSTALIH LOKALITETA (SREDNJEVRBASKI BUJIČNI TOKOVI (PRITOKE</a:t>
            </a:r>
            <a:r>
              <a:rPr lang="sr-Latn-RS" sz="1200" b="1" dirty="0">
                <a:solidFill>
                  <a:schemeClr val="tx2"/>
                </a:solidFill>
                <a:ea typeface="Calibri"/>
                <a:cs typeface="Calibri"/>
              </a:rPr>
              <a:t> </a:t>
            </a: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VRBASA), BUJIČNI</a:t>
            </a:r>
            <a:r>
              <a:rPr lang="sr-Latn-RS" sz="1200" b="1" dirty="0">
                <a:solidFill>
                  <a:schemeClr val="tx2"/>
                </a:solidFill>
                <a:ea typeface="Calibri"/>
                <a:cs typeface="Calibri"/>
              </a:rPr>
              <a:t> </a:t>
            </a:r>
            <a:r>
              <a:rPr lang="en-US" sz="1200" b="1" dirty="0">
                <a:solidFill>
                  <a:schemeClr val="tx2"/>
                </a:solidFill>
                <a:ea typeface="Calibri"/>
                <a:cs typeface="Calibri"/>
              </a:rPr>
              <a:t>TOKOVI U OKOLINI MRKONJIĆ GRADA, BUJIČNI TOKOVI U OKOLINI ŠIPOVA).</a:t>
            </a:r>
            <a:endParaRPr lang="sr-Latn-RS" sz="1200" b="1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C3532A-2014-4865-AA15-4210D0A81B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5916" y="3818783"/>
            <a:ext cx="4163798" cy="2563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2FAD13-633E-4D35-86EA-559531F781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8647" y="922357"/>
            <a:ext cx="2877710" cy="426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152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9F2A6-8622-4AED-86B5-A1245AF67E60}"/>
              </a:ext>
            </a:extLst>
          </p:cNvPr>
          <p:cNvSpPr/>
          <p:nvPr/>
        </p:nvSpPr>
        <p:spPr>
          <a:xfrm>
            <a:off x="39835" y="893175"/>
            <a:ext cx="4068869" cy="52145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4400">
              <a:lnSpc>
                <a:spcPct val="115000"/>
              </a:lnSpc>
              <a:spcAft>
                <a:spcPts val="600"/>
              </a:spcAft>
              <a:defRPr/>
            </a:pPr>
            <a:r>
              <a:rPr lang="en-US" sz="1400" b="1" dirty="0">
                <a:solidFill>
                  <a:srgbClr val="1F497D"/>
                </a:solidFill>
                <a:ea typeface="Calibri"/>
                <a:cs typeface="Calibri"/>
              </a:rPr>
              <a:t>ODRŽIVO UPRAVLJANJE REŽIMOM RIJEČNOG NANOSA</a:t>
            </a:r>
          </a:p>
          <a:p>
            <a:pPr lvl="0" algn="just" defTabSz="914400">
              <a:lnSpc>
                <a:spcPct val="107000"/>
              </a:lnSpc>
              <a:spcBef>
                <a:spcPts val="600"/>
              </a:spcBef>
              <a:defRPr/>
            </a:pPr>
            <a:r>
              <a:rPr lang="sr-Latn-BA" sz="1200" b="1" dirty="0">
                <a:solidFill>
                  <a:schemeClr val="tx2"/>
                </a:solidFill>
                <a:ea typeface="Calibri"/>
                <a:cs typeface="Times New Roman"/>
              </a:rPr>
              <a:t>OVA ANALIZA JE ZNAČAJNA DA BI SE:</a:t>
            </a:r>
          </a:p>
          <a:p>
            <a:pPr lvl="0" algn="ctr" defTabSz="914400">
              <a:lnSpc>
                <a:spcPct val="107000"/>
              </a:lnSpc>
              <a:spcBef>
                <a:spcPts val="600"/>
              </a:spcBef>
              <a:defRPr/>
            </a:pPr>
            <a:endParaRPr lang="sr-Latn-RS" sz="3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algn="just" defTabSz="914400">
              <a:lnSpc>
                <a:spcPct val="107000"/>
              </a:lnSpc>
              <a:spcBef>
                <a:spcPts val="400"/>
              </a:spcBef>
              <a:buFont typeface="Symbol"/>
              <a:buChar char=""/>
              <a:defRPr/>
            </a:pPr>
            <a:r>
              <a:rPr lang="sr-Latn-BA" sz="1200" dirty="0">
                <a:solidFill>
                  <a:schemeClr val="tx2"/>
                </a:solidFill>
                <a:ea typeface="Calibri"/>
                <a:cs typeface="Times New Roman"/>
              </a:rPr>
              <a:t>SAČINILA UPUTSTVA ZA PROCJENU POTREBE ZA BEGEROVANJEM MATERIJALA IZ RIJEČNOG KORITA SA ODREĐENIH LOKALITETA I DOZVOLJENIH KOLIČINA ZA BAGEROVANJE KOJIMA SE OBEZBJEĐUJE RAVNOTEŽA U BILANSU RIJEČNOG NANOSA, ODNOSNO ODRŽAVANJE RIJEČNOG KORITA U SMISLU OČUVANJA POTREBNOG PROTICAJNOG PROFILA I PROPUSNE MOĆI GLAVNOG KORITA, KOJI SU POSEBNO BITNI ZA PROPUŠTANJE VELIKIH VODA,</a:t>
            </a:r>
            <a:endParaRPr lang="sr-Latn-RS" sz="12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algn="just" defTabSz="914400">
              <a:lnSpc>
                <a:spcPct val="107000"/>
              </a:lnSpc>
              <a:spcBef>
                <a:spcPts val="600"/>
              </a:spcBef>
              <a:buFont typeface="Symbol"/>
              <a:buChar char=""/>
              <a:defRPr/>
            </a:pPr>
            <a:r>
              <a:rPr lang="sr-Latn-BA" sz="1200" dirty="0">
                <a:solidFill>
                  <a:schemeClr val="tx2"/>
                </a:solidFill>
                <a:ea typeface="Calibri"/>
                <a:cs typeface="Times New Roman"/>
              </a:rPr>
              <a:t>BAGEROVANJEM ODGOVARAJUĆIH KOLIČINA MATERIJALA SA KLJUČNIH LOKALITETA, SPRIJEČILA ZNAČAJNIJA POMJERANJA GLAVNOG KORITA U RIJEČNOJ DOLINI,</a:t>
            </a:r>
            <a:endParaRPr lang="sr-Latn-RS" sz="12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342900" lvl="0" indent="-342900" algn="just" defTabSz="914400">
              <a:lnSpc>
                <a:spcPct val="107000"/>
              </a:lnSpc>
              <a:spcBef>
                <a:spcPts val="600"/>
              </a:spcBef>
              <a:buFont typeface="Symbol"/>
              <a:buChar char=""/>
              <a:defRPr/>
            </a:pPr>
            <a:r>
              <a:rPr lang="sr-Latn-BA" sz="1200" dirty="0">
                <a:solidFill>
                  <a:schemeClr val="tx2"/>
                </a:solidFill>
                <a:ea typeface="Calibri"/>
                <a:cs typeface="Times New Roman"/>
              </a:rPr>
              <a:t>DEFINISALI PRIORITETNI LOKALITETI NA KOJIMA JE POTREBNO DODATNO OSIGURATI RIJEČNE OBALE RADI SPREČAVANJA DALJE DEGRADACIJE VODNOG I POLJOPRIVREDNOG ZEMLJIŠTA, A NA NEKIM LOKALITETIMA (GDJE SE URUŠAVANJE OBALE PRIBLIŽILO NASIPU) ZAŠTITILI NASIPI OD POTENCIJANIH UTICAJA MATICE VELIKIH VODA.</a:t>
            </a:r>
            <a:endParaRPr lang="sr-Latn-RS" sz="1200" dirty="0">
              <a:solidFill>
                <a:schemeClr val="tx2"/>
              </a:solidFill>
              <a:ea typeface="Calibri"/>
              <a:cs typeface="Times New Roman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6D64F0A-1B87-48CF-B0F8-B1314D86DAD7}"/>
              </a:ext>
            </a:extLst>
          </p:cNvPr>
          <p:cNvSpPr/>
          <p:nvPr/>
        </p:nvSpPr>
        <p:spPr>
          <a:xfrm>
            <a:off x="5998464" y="1070879"/>
            <a:ext cx="3145536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050" algn="l"/>
              </a:tabLst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UKUPNI</a:t>
            </a:r>
            <a:r>
              <a:rPr kumimoji="0" lang="sr-Latn-RS" sz="105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IZNOSI DEGRADIRANIH I IZGUBLJENIH POVRŠINA USLIJED DJELOVANJA </a:t>
            </a:r>
            <a:endParaRPr kumimoji="0" lang="sr-Latn-RS" sz="105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27050" algn="l"/>
              </a:tabLst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FLUVIJALNE EROZIJE</a:t>
            </a:r>
            <a:r>
              <a:rPr kumimoji="0" lang="sr-Latn-RS" sz="105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pitchFamily="34" charset="0"/>
                <a:ea typeface="Calibri" pitchFamily="34" charset="0"/>
                <a:cs typeface="Calibri" pitchFamily="34" charset="0"/>
              </a:rPr>
              <a:t>U DONJEM TOKU RIJEKE VRBAS</a:t>
            </a:r>
            <a:endParaRPr kumimoji="0" lang="sr-Latn-RS" sz="1050" b="1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 pitchFamily="34" charset="0"/>
              <a:cs typeface="Arial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15953B-CA24-4380-A0C0-4D6690B9FC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4449" y="1706879"/>
            <a:ext cx="2999716" cy="3721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E22AE4-C7DF-4C27-85C3-0D101B8CB0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404" y="1963061"/>
            <a:ext cx="2026854" cy="282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67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9F2A6-8622-4AED-86B5-A1245AF67E60}"/>
              </a:ext>
            </a:extLst>
          </p:cNvPr>
          <p:cNvSpPr/>
          <p:nvPr/>
        </p:nvSpPr>
        <p:spPr>
          <a:xfrm>
            <a:off x="39835" y="893175"/>
            <a:ext cx="5369361" cy="5218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Calibri"/>
                <a:cs typeface="Calibri"/>
              </a:rPr>
              <a:t>ODRŽIVO UPRAVLJANJE REŽIMOM RIJEČNOG NANOSA</a:t>
            </a:r>
          </a:p>
          <a:p>
            <a:pPr lvl="0" algn="just" defTabSz="914400">
              <a:defRPr/>
            </a:pPr>
            <a:r>
              <a:rPr lang="sr-Latn-RS" sz="1200" dirty="0">
                <a:solidFill>
                  <a:schemeClr val="tx2"/>
                </a:solidFill>
                <a:ea typeface="Times New Roman"/>
                <a:cs typeface="Times New Roman"/>
              </a:rPr>
              <a:t>IZRAŽENA</a:t>
            </a:r>
            <a:r>
              <a:rPr lang="en-US" sz="1200" dirty="0">
                <a:solidFill>
                  <a:schemeClr val="tx2"/>
                </a:solidFill>
                <a:ea typeface="Times New Roman"/>
                <a:cs typeface="Times New Roman"/>
              </a:rPr>
              <a:t> JE ZNAČAJNA ZAPUNJENOST GLAVNOG KORITA RIJEČNIM NANOSOM NA VEĆEM POTEZU DONJEG TOKA, JER SE GODIŠNJE ODRŽAVANJE RIJEČNOG KORITA OD 2008.-2018. GODINE PLANIRA I OBAVLJA NA 7 - 10 LOKALITETA.</a:t>
            </a:r>
            <a:endParaRPr lang="sr-Latn-RS" sz="1200" dirty="0">
              <a:solidFill>
                <a:schemeClr val="tx2"/>
              </a:solidFill>
              <a:ea typeface="Times New Roman"/>
              <a:cs typeface="Times New Roman"/>
            </a:endParaRPr>
          </a:p>
          <a:p>
            <a:pPr lvl="0" algn="just" defTabSz="914400">
              <a:defRPr/>
            </a:pPr>
            <a:endParaRPr lang="sr-Latn-RS" sz="12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just" defTabSz="914400">
              <a:defRPr/>
            </a:pPr>
            <a:r>
              <a:rPr lang="en-US" sz="1200" dirty="0">
                <a:solidFill>
                  <a:schemeClr val="tx2"/>
                </a:solidFill>
                <a:ea typeface="Times New Roman"/>
                <a:cs typeface="Times New Roman"/>
              </a:rPr>
              <a:t>ZAKLJUČAK PO OSNOVU SPROVEDENIH ANALIZA JE DA SE POTE</a:t>
            </a:r>
            <a:r>
              <a:rPr lang="sr-Latn-RS" sz="1200" dirty="0">
                <a:solidFill>
                  <a:schemeClr val="tx2"/>
                </a:solidFill>
                <a:ea typeface="Times New Roman"/>
                <a:cs typeface="Times New Roman"/>
              </a:rPr>
              <a:t>Z</a:t>
            </a:r>
            <a:r>
              <a:rPr lang="en-US" sz="1200" dirty="0">
                <a:solidFill>
                  <a:schemeClr val="tx2"/>
                </a:solidFill>
                <a:ea typeface="Times New Roman"/>
                <a:cs typeface="Times New Roman"/>
              </a:rPr>
              <a:t>I ODRŽAVANJA RIJEČNOG KORITA MORAJU ZNAČAJNO PRODUŽITI, ODNOSNO NEOPHODNO JE UKLJUČITI NOVE LOKALITETE GODIŠNJEG ILI DVOGODIŠNJEG ODRŽAVANJA I LOKALITETE SA POVREMENIM ODRŽAVANJIMA U PERIODU 3-5 GODINA</a:t>
            </a:r>
            <a:r>
              <a:rPr lang="sr-Latn-RS" sz="1200" dirty="0">
                <a:solidFill>
                  <a:schemeClr val="tx2"/>
                </a:solidFill>
                <a:ea typeface="Times New Roman"/>
                <a:cs typeface="Times New Roman"/>
              </a:rPr>
              <a:t>.</a:t>
            </a:r>
          </a:p>
          <a:p>
            <a:pPr lvl="0" algn="just" defTabSz="914400">
              <a:defRPr/>
            </a:pPr>
            <a:endParaRPr lang="sr-Latn-RS" sz="12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just" defTabSz="914400">
              <a:defRPr/>
            </a:pPr>
            <a:r>
              <a:rPr lang="en-US" sz="1200" dirty="0">
                <a:solidFill>
                  <a:schemeClr val="tx2"/>
                </a:solidFill>
                <a:ea typeface="Times New Roman"/>
                <a:cs typeface="Times New Roman"/>
              </a:rPr>
              <a:t>UVAŽAVAJUĆI NAVEDENE PODLOGE I PODATKE, KAO I DODATNO ANALIZIRANE LOKALITETE ODRŽAVANJA, KOJI ĆE OBEZBJEDITI ZNAČNO POVOLJNIJI HIDRAULIČKI KAPACITET GLAVNOG KORITA I SMANJITI DEGRADACIJU OBALA, DOBIJENA JE POVRŠINA OD OKO 150 HA ODRŽAVANJA, NA UKUPNO 46 LOKALITETA DONJEG TOKA RIJEKE VRBAS.</a:t>
            </a:r>
            <a:endParaRPr lang="sr-Latn-RS" sz="1200" dirty="0">
              <a:solidFill>
                <a:schemeClr val="tx2"/>
              </a:solidFill>
              <a:ea typeface="Times New Roman"/>
              <a:cs typeface="Times New Roman"/>
            </a:endParaRPr>
          </a:p>
          <a:p>
            <a:pPr lvl="0" algn="just" defTabSz="914400">
              <a:defRPr/>
            </a:pPr>
            <a:endParaRPr lang="sr-Latn-RS" sz="12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just" defTabSz="914400">
              <a:defRPr/>
            </a:pPr>
            <a:r>
              <a:rPr lang="en-US" sz="1200" dirty="0">
                <a:solidFill>
                  <a:schemeClr val="tx2"/>
                </a:solidFill>
                <a:ea typeface="Times New Roman"/>
                <a:cs typeface="Times New Roman"/>
              </a:rPr>
              <a:t>NA OSNOVU UKUPNE PRIPADAJUĆE POVRŠINE RAZMATRANIH 46 LOKALITETA ODRŽAVANJA RIJEČNOG KORITA I PROSJEČNE VISINE UKLANJANJA NANOSA IZMEĐU 1-1,5 M, DOBIJA SE DA JE POTREBNO ODSTRANITI IZMEĐU 1,5 I 2,25 </a:t>
            </a:r>
            <a:r>
              <a:rPr lang="en-US" sz="1200" dirty="0">
                <a:solidFill>
                  <a:schemeClr val="tx2"/>
                </a:solidFill>
                <a:ea typeface="Times New Roman"/>
                <a:cs typeface="Calibri"/>
              </a:rPr>
              <a:t>×</a:t>
            </a:r>
            <a:r>
              <a:rPr lang="en-US" sz="1200" dirty="0">
                <a:solidFill>
                  <a:schemeClr val="tx2"/>
                </a:solidFill>
                <a:ea typeface="Times New Roman"/>
                <a:cs typeface="Times New Roman"/>
              </a:rPr>
              <a:t> 10</a:t>
            </a:r>
            <a:r>
              <a:rPr lang="en-US" sz="1200" baseline="30000" dirty="0">
                <a:solidFill>
                  <a:schemeClr val="tx2"/>
                </a:solidFill>
                <a:ea typeface="Times New Roman"/>
                <a:cs typeface="Times New Roman"/>
              </a:rPr>
              <a:t>6</a:t>
            </a:r>
            <a:r>
              <a:rPr lang="en-US" sz="1200" dirty="0">
                <a:solidFill>
                  <a:schemeClr val="tx2"/>
                </a:solidFill>
                <a:ea typeface="Times New Roman"/>
                <a:cs typeface="Times New Roman"/>
              </a:rPr>
              <a:t> M</a:t>
            </a:r>
            <a:r>
              <a:rPr lang="en-US" sz="1200" baseline="30000" dirty="0">
                <a:solidFill>
                  <a:schemeClr val="tx2"/>
                </a:solidFill>
                <a:ea typeface="Times New Roman"/>
                <a:cs typeface="Times New Roman"/>
              </a:rPr>
              <a:t>3</a:t>
            </a:r>
            <a:r>
              <a:rPr lang="en-US" sz="1200" dirty="0">
                <a:solidFill>
                  <a:schemeClr val="tx2"/>
                </a:solidFill>
                <a:ea typeface="Times New Roman"/>
                <a:cs typeface="Times New Roman"/>
              </a:rPr>
              <a:t> POSTOJEĆEG NANOSA, HETEROGENE STRUKTURE I RAZLIČITOG KVALITETA.  </a:t>
            </a:r>
            <a:endParaRPr lang="sr-Latn-RS" sz="1200" dirty="0">
              <a:solidFill>
                <a:schemeClr val="tx2"/>
              </a:solidFill>
              <a:ea typeface="Times New Roman"/>
              <a:cs typeface="Times New Roman"/>
            </a:endParaRPr>
          </a:p>
          <a:p>
            <a:pPr lvl="0" algn="just" defTabSz="914400">
              <a:defRPr/>
            </a:pPr>
            <a:endParaRPr lang="sr-Latn-RS" sz="12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lvl="0" algn="just" defTabSz="914400">
              <a:defRPr/>
            </a:pPr>
            <a:r>
              <a:rPr lang="en-US" sz="1200" dirty="0">
                <a:solidFill>
                  <a:schemeClr val="tx2"/>
                </a:solidFill>
                <a:ea typeface="Times New Roman"/>
                <a:cs typeface="Times New Roman"/>
              </a:rPr>
              <a:t>U OVOM DOKUMENTU SE ZA ANALIZU PREDLAŽE UKUPNO 46 LOKALITETA, KOJI OBUHVATAJU ODRŽAVANJE ZNAČAJNOG POTEZA GLAVNOG KORITA U DONJEM TOKU SA JASNO NAZNAČENIM POZICIJAMA</a:t>
            </a:r>
            <a:r>
              <a:rPr lang="sr-Latn-RS" sz="1200" dirty="0">
                <a:solidFill>
                  <a:schemeClr val="tx2"/>
                </a:solidFill>
                <a:ea typeface="Times New Roman"/>
                <a:cs typeface="Times New Roman"/>
              </a:rPr>
              <a:t>.</a:t>
            </a:r>
            <a:r>
              <a:rPr lang="en-US" sz="1200" dirty="0">
                <a:solidFill>
                  <a:schemeClr val="tx2"/>
                </a:solidFill>
                <a:ea typeface="Times New Roman"/>
                <a:cs typeface="Times New Roman"/>
              </a:rPr>
              <a:t> </a:t>
            </a:r>
            <a:endParaRPr lang="sr-Latn-BA" sz="1200" dirty="0">
              <a:solidFill>
                <a:schemeClr val="tx2"/>
              </a:solidFill>
              <a:ea typeface="Times New Roman"/>
              <a:cs typeface="Times New Roman"/>
            </a:endParaRPr>
          </a:p>
          <a:p>
            <a:pPr lvl="0" algn="just" defTabSz="914400">
              <a:defRPr/>
            </a:pPr>
            <a:endParaRPr lang="sr-Latn-BA" sz="1200" dirty="0">
              <a:solidFill>
                <a:schemeClr val="tx2"/>
              </a:solidFill>
              <a:ea typeface="Times New Roman"/>
              <a:cs typeface="Times New Roman"/>
            </a:endParaRPr>
          </a:p>
          <a:p>
            <a:pPr lvl="0" algn="just" defTabSz="914400">
              <a:defRPr/>
            </a:pPr>
            <a:r>
              <a:rPr lang="sr-Latn-BA" sz="1200" dirty="0">
                <a:solidFill>
                  <a:schemeClr val="tx2"/>
                </a:solidFill>
                <a:ea typeface="Times New Roman"/>
                <a:cs typeface="Times New Roman"/>
              </a:rPr>
              <a:t>U SKLOPU PLANA DATI SU PRAVNI OKVIRI I STRATEŠKE ODREDNICE ZA IMPLEMENTACIJU ODRŽIVOG UPRAVLJANJA RIJEČNIM NANOSOM.</a:t>
            </a:r>
            <a:endParaRPr lang="sr-Latn-RS" sz="1200" dirty="0">
              <a:solidFill>
                <a:schemeClr val="tx2"/>
              </a:solidFill>
              <a:ea typeface="Times New Roman"/>
              <a:cs typeface="Times New Roman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5DA69A-FBEA-450F-B7AB-763E6011AD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9196" y="972538"/>
            <a:ext cx="3475021" cy="50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114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9F2A6-8622-4AED-86B5-A1245AF67E60}"/>
              </a:ext>
            </a:extLst>
          </p:cNvPr>
          <p:cNvSpPr/>
          <p:nvPr/>
        </p:nvSpPr>
        <p:spPr>
          <a:xfrm>
            <a:off x="125180" y="941943"/>
            <a:ext cx="3349540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INVESTICIONE MJERE</a:t>
            </a:r>
          </a:p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0" lvl="1" algn="just" defTabSz="615950">
              <a:spcBef>
                <a:spcPts val="300"/>
              </a:spcBef>
            </a:pPr>
            <a:r>
              <a:rPr lang="sr-Latn-BA" sz="12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PLANIRANE INVESTICIONE MJERE NA SLIVU RIJEKE VRBAS REPUBLIKE SRPSKE ZA KOJE POSTOJI URAĐENA PROJEKTNA DOKUMENTACIJA NA NIVOU GLAVNOG PROJEKTA:</a:t>
            </a:r>
          </a:p>
          <a:p>
            <a:pPr marL="0" lvl="1" algn="just" defTabSz="615950">
              <a:spcBef>
                <a:spcPts val="300"/>
              </a:spcBef>
            </a:pPr>
            <a:endParaRPr lang="sr-Latn-BA" sz="1200" b="1" dirty="0">
              <a:solidFill>
                <a:srgbClr val="4F81BD">
                  <a:lumMod val="50000"/>
                </a:srgbClr>
              </a:solidFill>
              <a:ea typeface="Calibri"/>
              <a:cs typeface="Times New Roman"/>
            </a:endParaRPr>
          </a:p>
          <a:p>
            <a:pPr marL="171450" lvl="1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200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U PET OPŠTINA NA SLIVU RIJEKE VRBAS U REPUBLICI SRPSKOJ POSTOJI URAĐENA PROJEKTNA DOKUMENTACIJA, NA NIVOU GLAVNIH PROJEKATA ZA PROVOĐENJE INVESTICIONIH MJERA U CILJU SMANJENJA RIZIKA OD POPLAVA. </a:t>
            </a:r>
          </a:p>
          <a:p>
            <a:pPr marL="0" lvl="1" algn="just" defTabSz="615950">
              <a:spcBef>
                <a:spcPts val="300"/>
              </a:spcBef>
            </a:pPr>
            <a:endParaRPr lang="sr-Latn-BA" sz="1200" dirty="0">
              <a:solidFill>
                <a:srgbClr val="4F81BD">
                  <a:lumMod val="50000"/>
                </a:srgbClr>
              </a:solidFill>
              <a:ea typeface="Calibri"/>
              <a:cs typeface="Times New Roman"/>
            </a:endParaRPr>
          </a:p>
          <a:p>
            <a:pPr marL="171450" lvl="1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200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NAJOBIMNIJE INVESTICIONE AKTIVNOSTI ZA SMANJENJE OPASNOSTI I RIZIKA OD POPLAVA PLANIRANE SU NA TERITORIJI GRADA BANJA LUKA, ZATIM U OPŠTINI LAKTAŠI I ČELINAC, ŠTO JE U SKLADU SA ISTORIJSKIM I OČEKIVANIM ŠTETAMA OD BUDUĆIH POPLAVNIH DOGAĐAJA U OVA TRI NAJNASELJENIJA I PRIVREDNO AKTIVNE LOKALNE ZAJEDNICE NA SLIVU RIJEKE VRBAS REPUBLIKE SRPSKE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9DB2B56-A40C-4667-8422-2069C1F4C1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958355"/>
              </p:ext>
            </p:extLst>
          </p:nvPr>
        </p:nvGraphicFramePr>
        <p:xfrm>
          <a:off x="3787186" y="1042292"/>
          <a:ext cx="4785315" cy="499227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66275">
                  <a:extLst>
                    <a:ext uri="{9D8B030D-6E8A-4147-A177-3AD203B41FA5}">
                      <a16:colId xmlns:a16="http://schemas.microsoft.com/office/drawing/2014/main" val="1824804914"/>
                    </a:ext>
                  </a:extLst>
                </a:gridCol>
                <a:gridCol w="455468">
                  <a:extLst>
                    <a:ext uri="{9D8B030D-6E8A-4147-A177-3AD203B41FA5}">
                      <a16:colId xmlns:a16="http://schemas.microsoft.com/office/drawing/2014/main" val="2046169941"/>
                    </a:ext>
                  </a:extLst>
                </a:gridCol>
                <a:gridCol w="490829">
                  <a:extLst>
                    <a:ext uri="{9D8B030D-6E8A-4147-A177-3AD203B41FA5}">
                      <a16:colId xmlns:a16="http://schemas.microsoft.com/office/drawing/2014/main" val="2540473626"/>
                    </a:ext>
                  </a:extLst>
                </a:gridCol>
                <a:gridCol w="2500586">
                  <a:extLst>
                    <a:ext uri="{9D8B030D-6E8A-4147-A177-3AD203B41FA5}">
                      <a16:colId xmlns:a16="http://schemas.microsoft.com/office/drawing/2014/main" val="4070855158"/>
                    </a:ext>
                  </a:extLst>
                </a:gridCol>
                <a:gridCol w="972157">
                  <a:extLst>
                    <a:ext uri="{9D8B030D-6E8A-4147-A177-3AD203B41FA5}">
                      <a16:colId xmlns:a16="http://schemas.microsoft.com/office/drawing/2014/main" val="659524180"/>
                    </a:ext>
                  </a:extLst>
                </a:gridCol>
              </a:tblGrid>
              <a:tr h="29440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Redni br.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Opština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Vodotok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Investiciona mjera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Vrijednost investicije (KM)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extLst>
                  <a:ext uri="{0D108BD9-81ED-4DB2-BD59-A6C34878D82A}">
                    <a16:rowId xmlns:a16="http://schemas.microsoft.com/office/drawing/2014/main" val="4047685772"/>
                  </a:ext>
                </a:extLst>
              </a:tr>
              <a:tr h="372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Grad Banja Luka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 err="1">
                          <a:effectLst/>
                        </a:rPr>
                        <a:t>Uređenje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vodnog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režima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rijeke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Vrbas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na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Dionici</a:t>
                      </a:r>
                      <a:r>
                        <a:rPr lang="en-US" sz="700" dirty="0">
                          <a:effectLst/>
                        </a:rPr>
                        <a:t> 1 od </a:t>
                      </a:r>
                      <a:r>
                        <a:rPr lang="en-US" sz="700" dirty="0" err="1">
                          <a:effectLst/>
                        </a:rPr>
                        <a:t>Starog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mosta</a:t>
                      </a:r>
                      <a:r>
                        <a:rPr lang="en-US" sz="700" dirty="0">
                          <a:effectLst/>
                        </a:rPr>
                        <a:t> u </a:t>
                      </a:r>
                      <a:r>
                        <a:rPr lang="en-US" sz="700" dirty="0" err="1">
                          <a:effectLst/>
                        </a:rPr>
                        <a:t>Trapistima</a:t>
                      </a:r>
                      <a:r>
                        <a:rPr lang="en-US" sz="700" dirty="0">
                          <a:effectLst/>
                        </a:rPr>
                        <a:t> pa </a:t>
                      </a:r>
                      <a:r>
                        <a:rPr lang="en-US" sz="700" dirty="0" err="1">
                          <a:effectLst/>
                        </a:rPr>
                        <a:t>nizvodno</a:t>
                      </a:r>
                      <a:r>
                        <a:rPr lang="en-US" sz="700" dirty="0">
                          <a:effectLst/>
                        </a:rPr>
                        <a:t> do </a:t>
                      </a:r>
                      <a:r>
                        <a:rPr lang="en-US" sz="700" dirty="0" err="1">
                          <a:effectLst/>
                        </a:rPr>
                        <a:t>granice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sa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opštinom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Laktaši</a:t>
                      </a:r>
                      <a:r>
                        <a:rPr lang="en-US" sz="700" dirty="0">
                          <a:effectLst/>
                        </a:rPr>
                        <a:t>, </a:t>
                      </a:r>
                      <a:r>
                        <a:rPr lang="en-US" sz="700" dirty="0" err="1">
                          <a:effectLst/>
                        </a:rPr>
                        <a:t>na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dužini</a:t>
                      </a:r>
                      <a:r>
                        <a:rPr lang="en-US" sz="700" dirty="0">
                          <a:effectLst/>
                        </a:rPr>
                        <a:t> od 5,56 km (Etapa X </a:t>
                      </a:r>
                      <a:r>
                        <a:rPr lang="en-US" sz="700" dirty="0" err="1">
                          <a:effectLst/>
                        </a:rPr>
                        <a:t>i</a:t>
                      </a:r>
                      <a:r>
                        <a:rPr lang="en-US" sz="700" dirty="0">
                          <a:effectLst/>
                        </a:rPr>
                        <a:t> X+)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19.367.000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extLst>
                  <a:ext uri="{0D108BD9-81ED-4DB2-BD59-A6C34878D82A}">
                    <a16:rowId xmlns:a16="http://schemas.microsoft.com/office/drawing/2014/main" val="2991959028"/>
                  </a:ext>
                </a:extLst>
              </a:tr>
              <a:tr h="2464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Jezero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Jošavka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uređenje korita rijeke Jošavke od ušća u Plivu pa uzvodno na dužini od 416 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515.000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extLst>
                  <a:ext uri="{0D108BD9-81ED-4DB2-BD59-A6C34878D82A}">
                    <a16:rowId xmlns:a16="http://schemas.microsoft.com/office/drawing/2014/main" val="2008424491"/>
                  </a:ext>
                </a:extLst>
              </a:tr>
              <a:tr h="4416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Grad Banja Luka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Vrbanja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 err="1">
                          <a:effectLst/>
                        </a:rPr>
                        <a:t>uređenje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vodnog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režima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rijeke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Vrbanje</a:t>
                      </a:r>
                      <a:r>
                        <a:rPr lang="en-US" sz="700" dirty="0">
                          <a:effectLst/>
                        </a:rPr>
                        <a:t> od </a:t>
                      </a:r>
                      <a:r>
                        <a:rPr lang="en-US" sz="700" dirty="0" err="1">
                          <a:effectLst/>
                        </a:rPr>
                        <a:t>mosta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kod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Incela</a:t>
                      </a:r>
                      <a:r>
                        <a:rPr lang="en-US" sz="700" dirty="0">
                          <a:effectLst/>
                        </a:rPr>
                        <a:t> pa </a:t>
                      </a:r>
                      <a:r>
                        <a:rPr lang="en-US" sz="700" dirty="0" err="1">
                          <a:effectLst/>
                        </a:rPr>
                        <a:t>uzvodno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na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dužini</a:t>
                      </a:r>
                      <a:r>
                        <a:rPr lang="en-US" sz="700" dirty="0">
                          <a:effectLst/>
                        </a:rPr>
                        <a:t> od 1,5 km </a:t>
                      </a:r>
                      <a:r>
                        <a:rPr lang="en-US" sz="700" dirty="0" err="1">
                          <a:effectLst/>
                        </a:rPr>
                        <a:t>i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sanacija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desnog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nasipa</a:t>
                      </a:r>
                      <a:r>
                        <a:rPr lang="en-US" sz="700" dirty="0">
                          <a:effectLst/>
                        </a:rPr>
                        <a:t> u </a:t>
                      </a:r>
                      <a:r>
                        <a:rPr lang="en-US" sz="700" dirty="0" err="1">
                          <a:effectLst/>
                        </a:rPr>
                        <a:t>naselju</a:t>
                      </a:r>
                      <a:r>
                        <a:rPr lang="en-US" sz="700" dirty="0">
                          <a:effectLst/>
                        </a:rPr>
                        <a:t> </a:t>
                      </a:r>
                      <a:r>
                        <a:rPr lang="en-US" sz="700" dirty="0" err="1">
                          <a:effectLst/>
                        </a:rPr>
                        <a:t>Česma</a:t>
                      </a:r>
                      <a:r>
                        <a:rPr lang="en-US" sz="700" dirty="0">
                          <a:effectLst/>
                        </a:rPr>
                        <a:t> u </a:t>
                      </a:r>
                      <a:r>
                        <a:rPr lang="en-US" sz="700" dirty="0" err="1">
                          <a:effectLst/>
                        </a:rPr>
                        <a:t>dužini</a:t>
                      </a:r>
                      <a:r>
                        <a:rPr lang="en-US" sz="700" dirty="0">
                          <a:effectLst/>
                        </a:rPr>
                        <a:t> od 100 m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3.270.000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extLst>
                  <a:ext uri="{0D108BD9-81ED-4DB2-BD59-A6C34878D82A}">
                    <a16:rowId xmlns:a16="http://schemas.microsoft.com/office/drawing/2014/main" val="3940374061"/>
                  </a:ext>
                </a:extLst>
              </a:tr>
              <a:tr h="7504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Grad Banja Luka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Uređenje vodnog režima rijeke Vrbas na Dionici 2 od mosta u Trapistima pa uzvodno do ušća rijeke Vrbanje, tačnije do mosta za Toplanu, na dužini od 5,29 km uređenja rijeke Vrbas i uređenja korita rijeke Vrbanje od ušća u rijeku Vrbas pa uzvodno do mosta kod Incela, na dužini od 588,57 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23.992.000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extLst>
                  <a:ext uri="{0D108BD9-81ED-4DB2-BD59-A6C34878D82A}">
                    <a16:rowId xmlns:a16="http://schemas.microsoft.com/office/drawing/2014/main" val="1587014619"/>
                  </a:ext>
                </a:extLst>
              </a:tr>
              <a:tr h="8832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Čelinac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Vrbanja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uređenje glavnog korita rijeke Vrbanje u zoni ušća rijeke Jošavke u dužini od cca 340m i uređenje korita Jošavke od ušća u Vrbanju pa uzvodno na dužini od 250 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1.424.000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extLst>
                  <a:ext uri="{0D108BD9-81ED-4DB2-BD59-A6C34878D82A}">
                    <a16:rowId xmlns:a16="http://schemas.microsoft.com/office/drawing/2014/main" val="3803797828"/>
                  </a:ext>
                </a:extLst>
              </a:tr>
              <a:tr h="498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Srbac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izgradnja obaloutvrdnih građevina na četiri lokacije degradiranih obala i zaštite od dalje destabilizacije zemljišta i nasipa, ukupne dužine 4,3 km, kroz projektnu mjeru TG23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7.729.000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extLst>
                  <a:ext uri="{0D108BD9-81ED-4DB2-BD59-A6C34878D82A}">
                    <a16:rowId xmlns:a16="http://schemas.microsoft.com/office/drawing/2014/main" val="1040642165"/>
                  </a:ext>
                </a:extLst>
              </a:tr>
              <a:tr h="372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Laktaši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sanacija desne degradirane obale rijeke Vrbas (izgradnja obaloutvrde) na lokalitetu uzvodno od mosta u Klašnicama / potez Veliko Blaško – Šušnjari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3.847.000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extLst>
                  <a:ext uri="{0D108BD9-81ED-4DB2-BD59-A6C34878D82A}">
                    <a16:rowId xmlns:a16="http://schemas.microsoft.com/office/drawing/2014/main" val="4018204218"/>
                  </a:ext>
                </a:extLst>
              </a:tr>
              <a:tr h="2464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Čelinac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Potok Rijeka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uređenje desne pritoke Vrbanje - potoka Rijeka na ukupnoj dužini od 1,4 km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1.500.000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extLst>
                  <a:ext uri="{0D108BD9-81ED-4DB2-BD59-A6C34878D82A}">
                    <a16:rowId xmlns:a16="http://schemas.microsoft.com/office/drawing/2014/main" val="3265322487"/>
                  </a:ext>
                </a:extLst>
              </a:tr>
              <a:tr h="2464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Laktaši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uređenje glavnog korita rijeke Vrbas u zoni budućeg vodozahvata za spojni kanal Vrbas – Osorna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1.480.000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extLst>
                  <a:ext uri="{0D108BD9-81ED-4DB2-BD59-A6C34878D82A}">
                    <a16:rowId xmlns:a16="http://schemas.microsoft.com/office/drawing/2014/main" val="804442171"/>
                  </a:ext>
                </a:extLst>
              </a:tr>
              <a:tr h="1204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Laktaši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sanacija degradiranih obala na lokalitetu Otoka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1.020.000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extLst>
                  <a:ext uri="{0D108BD9-81ED-4DB2-BD59-A6C34878D82A}">
                    <a16:rowId xmlns:a16="http://schemas.microsoft.com/office/drawing/2014/main" val="301683022"/>
                  </a:ext>
                </a:extLst>
              </a:tr>
              <a:tr h="3724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Grad Banja Luka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uređenje vodnog režima rijeke Vrbas na Dionici 3 od mosta za Toplanu pa uzvodno do Rebrovačkog mosta, na dužini od 1,22 km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5.672.000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extLst>
                  <a:ext uri="{0D108BD9-81ED-4DB2-BD59-A6C34878D82A}">
                    <a16:rowId xmlns:a16="http://schemas.microsoft.com/office/drawing/2014/main" val="1233061629"/>
                  </a:ext>
                </a:extLst>
              </a:tr>
              <a:tr h="147204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UKUPNO: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69.816.000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43" marR="48043" marT="0" marB="0" anchor="ctr"/>
                </a:tc>
                <a:extLst>
                  <a:ext uri="{0D108BD9-81ED-4DB2-BD59-A6C34878D82A}">
                    <a16:rowId xmlns:a16="http://schemas.microsoft.com/office/drawing/2014/main" val="14596743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6792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76274" y="277291"/>
            <a:ext cx="80733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sr-Latn-BA" b="1" dirty="0">
                <a:solidFill>
                  <a:srgbClr val="4F81BD">
                    <a:lumMod val="50000"/>
                  </a:srgbClr>
                </a:solidFill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8" name="Rectangle 7"/>
          <p:cNvSpPr/>
          <p:nvPr/>
        </p:nvSpPr>
        <p:spPr>
          <a:xfrm>
            <a:off x="54634" y="1042292"/>
            <a:ext cx="4240552" cy="4839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HITNE INVESTICIONE MJERE UMANJENJA POPLAVNOG RIZIKA NA SLIVU RIJEKE VRBAS REPUBLIKE  SRPSKE RANGIRANE PO OPŠTINAMA:</a:t>
            </a:r>
          </a:p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1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171450" marR="0" lvl="1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HITNE INVESTICIONE MJERE UMANJENJA POPLAVNOG RIZIKA NA SLIVU RIJEKE VRBAS REPUBLIKE SRPSKE, SU PREDVIĐENE U 9 OD 10 RAZMATRANIH OPŠTINA NA SLIVU,. </a:t>
            </a:r>
          </a:p>
          <a:p>
            <a:pPr marL="171450" marR="0" lvl="1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UREĐENJE REŽIMA MANJIH VODOTOKA U GORNJEM DIJELU SLIVA RIJEKE VRBAS REPUBLIKE SRPSKE, FINANSIJSKI SU MANJEG OBIMA NEGO INVESTICIONE MJERE U SREDNJEM I DONJEM DIJELU SLIVA (GDJE SU LOCIRANI VEĆI OPŠTINSKI CENTRI I PRIVREDA), ALI SE NJIHOVIM PLANIRANJEM I SPROVOĐENJEM UMANJUJU ŠTETE I CILJANO SE SA RAZVOJNOG I SOCIOEKONOMSKOG ASPEKTA UJEDNAČNENO POTENCIRA RAZVOJ SVIH URBANIH CJELINA NA SLIVU RIJEKE VRBAS U REPUBLICI SRPSKOJ, ŠTO IMA POZITIVAN STARTEŠKI UTICAJ SA NIVOA REPUBLIKE SRPSKE NA RURALNA I MANJE RAZVIJENE LOKALNE ZAJEDNICE.</a:t>
            </a:r>
          </a:p>
          <a:p>
            <a:pPr marL="171450" marR="0" lvl="1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HITNE INVESTICIONE MJERE NA UBLAŽAVANJU POPLAVNOG RIZIKA LOCIRANE SU U :</a:t>
            </a:r>
          </a:p>
          <a:p>
            <a:pPr marL="406400" marR="0" lvl="2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GRADU BANJA LUKA (46,6 MIL. KM), </a:t>
            </a:r>
          </a:p>
          <a:p>
            <a:pPr marL="406400" marR="0" lvl="2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OPŠTINI LAKTAŠI (22,4 MIL. KM), </a:t>
            </a:r>
          </a:p>
          <a:p>
            <a:pPr marL="406400" marR="0" lvl="2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OPŠTINI SRBAC (9,6 MIL. KM) I </a:t>
            </a:r>
          </a:p>
          <a:p>
            <a:pPr marL="406400" marR="0" lvl="2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OPŠTINI ČELINAC (8 MIL. KM), </a:t>
            </a:r>
          </a:p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ŠTO PREDSTAVLJA 90% OD UKUPNIH POTREBNIH SREDSTAVA ZA REALIZACIJU HITNIH INVESTICIONIH MJERA U DOGRADNJU I REKONSTRUKCIJU SISTEMA ZAŠTITE OD POPLAVA NA SLIVU RIJEKE VRBAS REPUBLIKE SRPSKE.</a:t>
            </a:r>
            <a:endParaRPr kumimoji="0" lang="sr-Latn-BA" sz="11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02FB89A-DCCE-4DC3-B85B-80B08E2656E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95186" y="945144"/>
          <a:ext cx="4723633" cy="5267395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45146">
                  <a:extLst>
                    <a:ext uri="{9D8B030D-6E8A-4147-A177-3AD203B41FA5}">
                      <a16:colId xmlns:a16="http://schemas.microsoft.com/office/drawing/2014/main" val="3778519835"/>
                    </a:ext>
                  </a:extLst>
                </a:gridCol>
                <a:gridCol w="447099">
                  <a:extLst>
                    <a:ext uri="{9D8B030D-6E8A-4147-A177-3AD203B41FA5}">
                      <a16:colId xmlns:a16="http://schemas.microsoft.com/office/drawing/2014/main" val="3032530474"/>
                    </a:ext>
                  </a:extLst>
                </a:gridCol>
                <a:gridCol w="574913">
                  <a:extLst>
                    <a:ext uri="{9D8B030D-6E8A-4147-A177-3AD203B41FA5}">
                      <a16:colId xmlns:a16="http://schemas.microsoft.com/office/drawing/2014/main" val="3364096775"/>
                    </a:ext>
                  </a:extLst>
                </a:gridCol>
                <a:gridCol w="2008456">
                  <a:extLst>
                    <a:ext uri="{9D8B030D-6E8A-4147-A177-3AD203B41FA5}">
                      <a16:colId xmlns:a16="http://schemas.microsoft.com/office/drawing/2014/main" val="1034512961"/>
                    </a:ext>
                  </a:extLst>
                </a:gridCol>
                <a:gridCol w="622300">
                  <a:extLst>
                    <a:ext uri="{9D8B030D-6E8A-4147-A177-3AD203B41FA5}">
                      <a16:colId xmlns:a16="http://schemas.microsoft.com/office/drawing/2014/main" val="2964015148"/>
                    </a:ext>
                  </a:extLst>
                </a:gridCol>
                <a:gridCol w="725719">
                  <a:extLst>
                    <a:ext uri="{9D8B030D-6E8A-4147-A177-3AD203B41FA5}">
                      <a16:colId xmlns:a16="http://schemas.microsoft.com/office/drawing/2014/main" val="383957190"/>
                    </a:ext>
                  </a:extLst>
                </a:gridCol>
              </a:tblGrid>
              <a:tr h="92125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Hitne investicione mjere na slivu rijeke Vrbas Republike Srpske rangirane po opštinama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753796"/>
                  </a:ext>
                </a:extLst>
              </a:tr>
              <a:tr h="1842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effectLst/>
                        </a:rPr>
                        <a:t>Redni</a:t>
                      </a:r>
                      <a:r>
                        <a:rPr lang="en-US" sz="600" dirty="0">
                          <a:effectLst/>
                        </a:rPr>
                        <a:t> br.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Opština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Vodotok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Investiciona mjera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Dokumentacija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Vrijednost investicije (KM)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1982181768"/>
                  </a:ext>
                </a:extLst>
              </a:tr>
              <a:tr h="3907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Srbac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effectLst/>
                        </a:rPr>
                        <a:t>izgradnja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obaloutvrdnih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građevina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na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četiri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lokacije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degradiranih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obala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i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zaštite</a:t>
                      </a:r>
                      <a:r>
                        <a:rPr lang="en-US" sz="600" dirty="0">
                          <a:effectLst/>
                        </a:rPr>
                        <a:t> od </a:t>
                      </a:r>
                      <a:r>
                        <a:rPr lang="en-US" sz="600" dirty="0" err="1">
                          <a:effectLst/>
                        </a:rPr>
                        <a:t>dalje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destabilizacije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zemljišta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i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nasipa</a:t>
                      </a:r>
                      <a:r>
                        <a:rPr lang="en-US" sz="600" dirty="0">
                          <a:effectLst/>
                        </a:rPr>
                        <a:t>, </a:t>
                      </a:r>
                      <a:r>
                        <a:rPr lang="en-US" sz="600" dirty="0" err="1">
                          <a:effectLst/>
                        </a:rPr>
                        <a:t>ukupne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dužine</a:t>
                      </a:r>
                      <a:r>
                        <a:rPr lang="en-US" sz="600" dirty="0">
                          <a:effectLst/>
                        </a:rPr>
                        <a:t> 4,3 km, </a:t>
                      </a:r>
                      <a:r>
                        <a:rPr lang="en-US" sz="600" dirty="0" err="1">
                          <a:effectLst/>
                        </a:rPr>
                        <a:t>kroz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projektnu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mjeru</a:t>
                      </a:r>
                      <a:r>
                        <a:rPr lang="en-US" sz="600" dirty="0">
                          <a:effectLst/>
                        </a:rPr>
                        <a:t> TG23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7.729.000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526723596"/>
                  </a:ext>
                </a:extLst>
              </a:tr>
              <a:tr h="154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Povelič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izmještanje ušća kanala Povelič u rijeku Vrbas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754.000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239293612"/>
                  </a:ext>
                </a:extLst>
              </a:tr>
              <a:tr h="154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Povelič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kanala uzvodno od ušća Gornje Ine u dužini od 1,27 km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1.128.000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307773940"/>
                  </a:ext>
                </a:extLst>
              </a:tr>
              <a:tr h="3907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Laktaši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sanacija desne degradirane obale rijeke Vrbas (izgradnja obaloutvrde) na lokalitetu uzvodno od mosta u Klašnicama / potez Veliko Blaško – Šušnjari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3.847.000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655814973"/>
                  </a:ext>
                </a:extLst>
              </a:tr>
              <a:tr h="154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vodnog režima rijeke Vrbas na području Trna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13.604.000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222334249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Turjanica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korita rijeke Turjanice od ušća u rijeku Vrbas, pa uzvodno na dužini od 7,9 km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4.992.000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1303368468"/>
                  </a:ext>
                </a:extLst>
              </a:tr>
              <a:tr h="3119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Grad Banja Luka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vodnog režima rijeke Vrbas na Dionici 1 od Starog mosta u Trapistima pa nizvodno do granice sa opštinom Laktaši, na dužini od 5,56 km (Etapa X i X+)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19.367.000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3767997298"/>
                  </a:ext>
                </a:extLst>
              </a:tr>
              <a:tr h="418232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8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Vrbas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vodnog režima rijeke Vrbas na Dionici 2 od mosta u Trapistima pa uzvodno do ušća rijeke Vrbanje, tačnije do mosta za Toplanu, na dužini od 5,29 km uređenja rijeke Vrbas i uređenja korita rijeke Vrbanje od ušća u rijeku Vrbas pa uzvodno do mosta kod Incela, na dužini od 588,57 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23.992.000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2301152591"/>
                  </a:ext>
                </a:extLst>
              </a:tr>
              <a:tr h="209138"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Vrbanja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vodnog režima rijeke Vrbanje od mosta kod Incela pa uzvodno na dužini od 1,5 km i sanacija desnog nasipa u naselju Česma u dužini od 100 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3.270.000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3351592108"/>
                  </a:ext>
                </a:extLst>
              </a:tr>
              <a:tr h="2409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Vrbanja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uređenje vodnog režima rijeke Vrbanje od mosta kod Incela pa uzvodno na dužini od 1,5 km i sanacija desnog nasipa u naselju Česma u dužini od 100 m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4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3.270.000</a:t>
                      </a:r>
                      <a:endParaRPr lang="en-US" sz="5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5031043"/>
                  </a:ext>
                </a:extLst>
              </a:tr>
              <a:tr h="3119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Čelinac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Vrbanja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glavnog korita - povećanje propusnog kapaciteta glavnog korita radi snižavanja nivoa donje vode u urbanom centru Čelinca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6.600.000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538111156"/>
                  </a:ext>
                </a:extLst>
              </a:tr>
              <a:tr h="3119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11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Vrbanja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glavnog korita rijeke Vrbanje u zoni ušća rijeke Jošavke u dužini od cca 340m i uređenje korita Jošavke od ušća u Vrbanju pa uzvodno na dužini od 250 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1.424.000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1056124970"/>
                  </a:ext>
                </a:extLst>
              </a:tr>
              <a:tr h="3907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12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Kotor Varoš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Vrbanja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glavnog korita rijeke Vrbanje na području opštine Kotor Varoš, na Lokalitetu 5 - Kotor Varoš: od Starog mosta kod plaže pa nizvodno do mosta u naselju Kotor u dužini od cca 2,50 km,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1.550.000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73695083"/>
                  </a:ext>
                </a:extLst>
              </a:tr>
              <a:tr h="154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13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Jezero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Jošavka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korita rijeke Jošavke od ušća u Plivu pa uzvodno na dužini od 416 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515.000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624972884"/>
                  </a:ext>
                </a:extLst>
              </a:tr>
              <a:tr h="15421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14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Jošavka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korita rijeke Jošavke na dužini od cca 3 km 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1.200.000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3960325510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15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Šipovo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Pliva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korita rijeke Plive gradskom potezu opštine Šipovo, u dužini od 2,46 km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2.761.000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4232833096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16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Mrkonić Grad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Crna rijeka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korita Crne rijeke u dužini od cca 850 m u gradskom dijelu opštine Mrkonjić Grad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385.000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637994879"/>
                  </a:ext>
                </a:extLst>
              </a:tr>
              <a:tr h="2330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17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Kneževo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Cvrčka-Industrijska zona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osnovnog korita na dužini od 1,45 km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7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170.000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3723788224"/>
                  </a:ext>
                </a:extLst>
              </a:tr>
              <a:tr h="105329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UKUPNO:</a:t>
                      </a:r>
                      <a:endParaRPr lang="en-US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 dirty="0">
                          <a:effectLst/>
                        </a:rPr>
                        <a:t>93.288.000</a:t>
                      </a:r>
                      <a:endParaRPr lang="en-US" sz="7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9245" marR="29245" marT="0" marB="0" anchor="ctr"/>
                </a:tc>
                <a:extLst>
                  <a:ext uri="{0D108BD9-81ED-4DB2-BD59-A6C34878D82A}">
                    <a16:rowId xmlns:a16="http://schemas.microsoft.com/office/drawing/2014/main" val="2805000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8108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76274" y="277291"/>
            <a:ext cx="80733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sr-Latn-BA" b="1" dirty="0">
                <a:solidFill>
                  <a:srgbClr val="4F81BD">
                    <a:lumMod val="50000"/>
                  </a:srgbClr>
                </a:solidFill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8" name="Rectangle 7"/>
          <p:cNvSpPr/>
          <p:nvPr/>
        </p:nvSpPr>
        <p:spPr>
          <a:xfrm>
            <a:off x="54634" y="1042292"/>
            <a:ext cx="3572628" cy="4716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KRATKOROČNE  INVESTICIONE MJERE UMANJENJA POPLAVNOG RIZIKA NA SLIVU RIJEKE VRBAS REPUBLIKE SRPSKE RANGIRANE PO OPŠTINAMA:</a:t>
            </a:r>
          </a:p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1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171450" marR="0" lvl="1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OD UKUPNO 27 KRATKOROČNIH INVESTICIONIH MJERA ZA SAMO ČETITI MJERE JE URAĐENA PROJEKTNA DOKUMENTACIJA NA NIVOU GLAVNOG PROJEKTA</a:t>
            </a:r>
          </a:p>
          <a:p>
            <a:pPr marL="171450" marR="0" lvl="1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KRATKOROČNE INVESTICIONE MJERE DEFINISANE SU NA SVIH 10 OPŠTINA NA KOJIMA SU ZABILJEŽENA PLAVLJENJA, A KOJE SE NALAZE KOMPLETNO ILI DIJELOM U SLIVU RIJEKE VRBAS.</a:t>
            </a:r>
          </a:p>
          <a:p>
            <a:pPr marL="171450" marR="0" lvl="1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KAO I KOD DEFINISANIH HITNIH INVESTICIONIH MJERA, KRATKOROČNE MJERE UMANJENJA POPLAVNOG RIZIKA NA SLIVU RIJEKE VRBAS REPUBLIKE SRPSKE PREPOZNATE SU I DEFINISANE SU PRETEŽNO NA TERITORIJI OPŠTINA U DONJEM I SREDNJEM DIJELU SLIVA:</a:t>
            </a:r>
          </a:p>
          <a:p>
            <a:pPr marL="520700" marR="0" lvl="2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OPŠTINI LAKTAŠI (9,6 MIL. KM), </a:t>
            </a:r>
          </a:p>
          <a:p>
            <a:pPr marL="520700" marR="0" lvl="2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GRADU BANJA LUKA (8,6 MIL. KM), </a:t>
            </a:r>
          </a:p>
          <a:p>
            <a:pPr marL="520700" marR="0" lvl="2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OPŠTINI ČELINAC (6,3 MIL. KM), </a:t>
            </a:r>
          </a:p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ŠTO PREDSTAVLJA 70% OD UKUPNIH POTREBNIH SREDSTAVA ZA REALIZACIJU KRATKOROČNIH INVESTICIONIH MJERA. VEĆA INVESTICIONA ULAGANJA U KRATKOROČNE MJERE DEFINISANA SU NA TERITORIJI OPŠTINE KOTOR VAROŠ (4,3 MIL. KM).</a:t>
            </a:r>
          </a:p>
          <a:p>
            <a:pPr marL="171450" marR="0" lvl="1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Latn-BA" sz="12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8338D7-1D6D-455A-868D-E20F6F9881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627262" y="1080392"/>
          <a:ext cx="5474109" cy="5199870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258938">
                  <a:extLst>
                    <a:ext uri="{9D8B030D-6E8A-4147-A177-3AD203B41FA5}">
                      <a16:colId xmlns:a16="http://schemas.microsoft.com/office/drawing/2014/main" val="203034551"/>
                    </a:ext>
                  </a:extLst>
                </a:gridCol>
                <a:gridCol w="400050">
                  <a:extLst>
                    <a:ext uri="{9D8B030D-6E8A-4147-A177-3AD203B41FA5}">
                      <a16:colId xmlns:a16="http://schemas.microsoft.com/office/drawing/2014/main" val="3283654220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584716607"/>
                    </a:ext>
                  </a:extLst>
                </a:gridCol>
                <a:gridCol w="2781300">
                  <a:extLst>
                    <a:ext uri="{9D8B030D-6E8A-4147-A177-3AD203B41FA5}">
                      <a16:colId xmlns:a16="http://schemas.microsoft.com/office/drawing/2014/main" val="712577886"/>
                    </a:ext>
                  </a:extLst>
                </a:gridCol>
                <a:gridCol w="628650">
                  <a:extLst>
                    <a:ext uri="{9D8B030D-6E8A-4147-A177-3AD203B41FA5}">
                      <a16:colId xmlns:a16="http://schemas.microsoft.com/office/drawing/2014/main" val="1143778269"/>
                    </a:ext>
                  </a:extLst>
                </a:gridCol>
                <a:gridCol w="871771">
                  <a:extLst>
                    <a:ext uri="{9D8B030D-6E8A-4147-A177-3AD203B41FA5}">
                      <a16:colId xmlns:a16="http://schemas.microsoft.com/office/drawing/2014/main" val="1563647288"/>
                    </a:ext>
                  </a:extLst>
                </a:gridCol>
              </a:tblGrid>
              <a:tr h="61752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effectLst/>
                        </a:rPr>
                        <a:t>Kratkoročne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investicione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mjere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na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slivu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rijeke</a:t>
                      </a:r>
                      <a:r>
                        <a:rPr lang="en-US" sz="600" dirty="0">
                          <a:effectLst/>
                        </a:rPr>
                        <a:t> Vrbas </a:t>
                      </a:r>
                      <a:r>
                        <a:rPr lang="en-US" sz="600" dirty="0" err="1">
                          <a:effectLst/>
                        </a:rPr>
                        <a:t>Republike</a:t>
                      </a:r>
                      <a:r>
                        <a:rPr lang="en-US" sz="600" dirty="0">
                          <a:effectLst/>
                        </a:rPr>
                        <a:t> Srpske </a:t>
                      </a:r>
                      <a:r>
                        <a:rPr lang="en-US" sz="600" dirty="0" err="1">
                          <a:effectLst/>
                        </a:rPr>
                        <a:t>rangirane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po</a:t>
                      </a:r>
                      <a:r>
                        <a:rPr lang="en-US" sz="600" dirty="0">
                          <a:effectLst/>
                        </a:rPr>
                        <a:t> </a:t>
                      </a:r>
                      <a:r>
                        <a:rPr lang="en-US" sz="600" dirty="0" err="1">
                          <a:effectLst/>
                        </a:rPr>
                        <a:t>opštinama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884061"/>
                  </a:ext>
                </a:extLst>
              </a:tr>
              <a:tr h="123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Redni br.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Opština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Vodotok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Investiciona mjera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Dokumentacija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Vrijednost investicije (KM)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109519476"/>
                  </a:ext>
                </a:extLst>
              </a:tr>
              <a:tr h="123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effectLst/>
                        </a:rPr>
                        <a:t>Srbac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Kanal Ina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čišćenje glavnog korita kanala Ina od nanosa u dužini od 3,25 km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302.000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1607918211"/>
                  </a:ext>
                </a:extLst>
              </a:tr>
              <a:tr h="156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Gornja Ina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čišćenje glavnog korita kanala Gornja Ina od nanosa u dužini od 4 km od ušća u Povelič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273.000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4211289924"/>
                  </a:ext>
                </a:extLst>
              </a:tr>
              <a:tr h="156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Makava i Lepenica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čišćenje glavnog korita kanala Makava i potoka Lepenica od nanosa u  ukupnoj dužini od 4,5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320.000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2410913452"/>
                  </a:ext>
                </a:extLst>
              </a:tr>
              <a:tr h="1033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4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Laktaši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sanacija degradiranih obala na lokalitetu Otoka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1.020.000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4293622031"/>
                  </a:ext>
                </a:extLst>
              </a:tr>
              <a:tr h="156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glavnog korita rijeke Vrbas u zoni budućeg vodozahvata za spojni kanal Vrbas – Osorna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1.480.000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2544059054"/>
                  </a:ext>
                </a:extLst>
              </a:tr>
              <a:tr h="123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6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sanacija desne degradirane obale na lokalitetu Šušnjari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1.851.000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2334778587"/>
                  </a:ext>
                </a:extLst>
              </a:tr>
              <a:tr h="2090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7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Mahovljanska rijeka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glavnog korita Mahovljanske rijeke od ušća u rijeku Vrbas pa uzvodno na dužini od 6,5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2.620.000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2842407368"/>
                  </a:ext>
                </a:extLst>
              </a:tr>
              <a:tr h="156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8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Rijeka Crkvena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korita rijeke Crkvene od ušća u rijeku Vrbas, pa uzvodno na dužini od 1,8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1.260.000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3738743041"/>
                  </a:ext>
                </a:extLst>
              </a:tr>
              <a:tr h="2090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9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Potok Bukovica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osnovnog korita potoka Bukovica od ukrštanja sa regionalnim putem R480 pa uzvodno, na dužini od 2,7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1.340.000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1679378192"/>
                  </a:ext>
                </a:extLst>
              </a:tr>
              <a:tr h="123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Grad Banja Luka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Vrbas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glavnog korita rijeke Vrbas na potezu naselja Karanovac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2.940.000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2630365608"/>
                  </a:ext>
                </a:extLst>
              </a:tr>
              <a:tr h="2090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effectLst/>
                        </a:rPr>
                        <a:t>Vrbas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vodnog režima rijeke Vrbas na Dionici 3 od mosta za Toplanu pa uzvodno do Rebrovačkog mosta, na dužini od 1,22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5.672.000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123414847"/>
                  </a:ext>
                </a:extLst>
              </a:tr>
              <a:tr h="156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Čelinac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Potok Rijeka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desne pritoke Vrbanje - potoka Rijeka na ukupnoj dužini od 1,4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DA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1.500.000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907107093"/>
                  </a:ext>
                </a:extLst>
              </a:tr>
              <a:tr h="1033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13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Jošavka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korita rijeke Jošavke na dužini od cca 5,5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4.855.000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3526540489"/>
                  </a:ext>
                </a:extLst>
              </a:tr>
              <a:tr h="7376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14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Kotor Varoš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Vrbanja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glavnog korita rijeke Vrbanje: </a:t>
                      </a:r>
                      <a:br>
                        <a:rPr lang="en-US" sz="600">
                          <a:effectLst/>
                        </a:rPr>
                      </a:br>
                      <a:r>
                        <a:rPr lang="en-US" sz="600">
                          <a:effectLst/>
                        </a:rPr>
                        <a:t>• Lokalitet 1 - Vrbanjci: od ušća Savića rijeke pa nizvodno u dužini od cca 1,5 km,</a:t>
                      </a:r>
                      <a:br>
                        <a:rPr lang="en-US" sz="600">
                          <a:effectLst/>
                        </a:rPr>
                      </a:br>
                      <a:r>
                        <a:rPr lang="en-US" sz="600">
                          <a:effectLst/>
                        </a:rPr>
                        <a:t>• Lokalitet 2 - Vrbanjci -  Mlave: od mosta na rijeci Vrbanji pa nizvodno u dužini od cca 0,50 km,</a:t>
                      </a:r>
                      <a:br>
                        <a:rPr lang="en-US" sz="600">
                          <a:effectLst/>
                        </a:rPr>
                      </a:br>
                      <a:r>
                        <a:rPr lang="en-US" sz="600">
                          <a:effectLst/>
                        </a:rPr>
                        <a:t>• Lokalitet 3-  Plane: nizvodno od mosta u Stislima u dužini od oko 1,50 km,</a:t>
                      </a:r>
                      <a:br>
                        <a:rPr lang="en-US" sz="600">
                          <a:effectLst/>
                        </a:rPr>
                      </a:br>
                      <a:r>
                        <a:rPr lang="en-US" sz="600">
                          <a:effectLst/>
                        </a:rPr>
                        <a:t>• Lokalitet 4 - Bjeline: od vira na Bjelinama pa nizvodno do novog mosta kod plaže u dužini od 1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2.790.000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1572105990"/>
                  </a:ext>
                </a:extLst>
              </a:tr>
              <a:tr h="156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Kruševica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korita rijeke Kruševice na dva lokaliteta u ukupnoj dužini od 2,5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395.000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1513319239"/>
                  </a:ext>
                </a:extLst>
              </a:tr>
              <a:tr h="123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16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Lauški potok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riječnog korita Lauškog potoka u ukupnoj dužini od 1,5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255.000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4284875164"/>
                  </a:ext>
                </a:extLst>
              </a:tr>
              <a:tr h="123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17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Savića potok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riječnog korita Savića potoka u ukupnoj dužini od 0,5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140.000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723920307"/>
                  </a:ext>
                </a:extLst>
              </a:tr>
              <a:tr h="123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18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Potok Bosanka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riječnog korita potoka Bosanke u ukupnoj dužini od 3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505.000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2818581594"/>
                  </a:ext>
                </a:extLst>
              </a:tr>
              <a:tr h="123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19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Potok Uzlomac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riječnog korita potoka Uzlomac u ukupnoj dužini od 1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200.000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393825938"/>
                  </a:ext>
                </a:extLst>
              </a:tr>
              <a:tr h="2090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Jezero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Pliva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osnovnog korita: naturalnim tipom normalnog profila cca 4 km, uređenje urbanim profilom korita cca 0,6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500.000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2031929035"/>
                  </a:ext>
                </a:extLst>
              </a:tr>
              <a:tr h="1033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21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Perućica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korita rijeke Perućice na dužini od cca 1 km  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280.000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4229072787"/>
                  </a:ext>
                </a:extLst>
              </a:tr>
              <a:tr h="1235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22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Šipovo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Pliva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korita rijeke Plive u naselju Volari u dužini od 2,13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1.590.000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2970415579"/>
                  </a:ext>
                </a:extLst>
              </a:tr>
              <a:tr h="15623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23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Janj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vodnog režima rijeke Janj u gradskoj zoni opštine Šipovo dužini od 1,17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480.000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4059283923"/>
                  </a:ext>
                </a:extLst>
              </a:tr>
              <a:tr h="2090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24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Mrkonić Grad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Mitrića potok, Vilenjak i Crljenice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korita Mitrića potoka - u dužini od 660 m, Crljenice - u dužini od 500 m i Vilenjaka - u dužini  250 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350.000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1395868093"/>
                  </a:ext>
                </a:extLst>
              </a:tr>
              <a:tr h="1033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25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Kneževo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Cvrčka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osnovnog korita na dužini od 4,5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400.000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1329871243"/>
                  </a:ext>
                </a:extLst>
              </a:tr>
              <a:tr h="1033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26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Ugar-Ponir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uređenje osnovnog korita na dužini od 1,35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280.000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2528039624"/>
                  </a:ext>
                </a:extLst>
              </a:tr>
              <a:tr h="2090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27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 err="1">
                          <a:effectLst/>
                        </a:rPr>
                        <a:t>Gradiška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Kanal Osorna-Borna-Ljevčanica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sanacija kanala na dužini od 4,5 km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NE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dirty="0">
                          <a:effectLst/>
                        </a:rPr>
                        <a:t>425.000</a:t>
                      </a:r>
                      <a:endParaRPr lang="en-US" sz="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4075644961"/>
                  </a:ext>
                </a:extLst>
              </a:tr>
              <a:tr h="61752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>
                          <a:effectLst/>
                        </a:rPr>
                        <a:t>UKUPNO:</a:t>
                      </a:r>
                      <a:endParaRPr lang="en-US" sz="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600" b="1" dirty="0">
                          <a:effectLst/>
                        </a:rPr>
                        <a:t>34.023.000</a:t>
                      </a:r>
                      <a:endParaRPr lang="en-US" sz="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798" marR="20798" marT="0" marB="0" anchor="ctr"/>
                </a:tc>
                <a:extLst>
                  <a:ext uri="{0D108BD9-81ED-4DB2-BD59-A6C34878D82A}">
                    <a16:rowId xmlns:a16="http://schemas.microsoft.com/office/drawing/2014/main" val="10080775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2562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76274" y="277291"/>
            <a:ext cx="807334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>
              <a:defRPr/>
            </a:pPr>
            <a:r>
              <a:rPr lang="sr-Latn-BA" b="1" dirty="0">
                <a:solidFill>
                  <a:srgbClr val="4F81BD">
                    <a:lumMod val="50000"/>
                  </a:srgbClr>
                </a:solidFill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8" name="Rectangle 7"/>
          <p:cNvSpPr/>
          <p:nvPr/>
        </p:nvSpPr>
        <p:spPr>
          <a:xfrm>
            <a:off x="54634" y="1042292"/>
            <a:ext cx="3843606" cy="3408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1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DUGOROČNE  INVESTICIONE MJERE UMANJENJA POPLAVNOG RIZIKA NA SLIVU RIJEKE VRBAS REPUBLIKE SRPSKE RANGIRANE PO OPŠTINAMA:</a:t>
            </a:r>
          </a:p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BA" sz="11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171450" marR="0" lvl="1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DUGOROČNE MJERE PLANIRANE NA TERITORI 5 OPŠTINA NA SLIVU VRBASA, OD ČEGA:</a:t>
            </a:r>
          </a:p>
          <a:p>
            <a:pPr marL="406400" marR="0" lvl="2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7 MJERA PLANIRA SE U OPŠTINAMA: </a:t>
            </a:r>
          </a:p>
          <a:p>
            <a:pPr marL="571500" marR="0" lvl="3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GRAD BANJA LUKA (19,9 MIL. KM),</a:t>
            </a:r>
          </a:p>
          <a:p>
            <a:pPr marL="571500" marR="0" lvl="3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OPŠTINA SRBAC (7,7 MIL. KM),</a:t>
            </a:r>
          </a:p>
          <a:p>
            <a:pPr marL="571500" marR="0" lvl="3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OPŠTINA LAKTAŠI (0,7 MIL. KM) I</a:t>
            </a:r>
          </a:p>
          <a:p>
            <a:pPr marL="406400" marR="0" lvl="2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3 MJERE PLANIRAJU SE U OPŠTINAMA: </a:t>
            </a:r>
          </a:p>
          <a:p>
            <a:pPr marL="571500" marR="0" lvl="3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KOTOR VAROŠ (4,4 MIL. KM) I</a:t>
            </a:r>
          </a:p>
          <a:p>
            <a:pPr marL="571500" marR="0" lvl="3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OPŠTINA ŠIPOVO (1,9 MIL. KM).</a:t>
            </a:r>
          </a:p>
          <a:p>
            <a:pPr marL="171450" marR="0" lvl="1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DUGOROČNE MJERE PREDSTAVLJAJU 21% OD UKUPNIH PLANIRANIH I DODATNIH MJERA UMANJENJA RIZIKA OD POPLAVA NA SLIVU RIJEKE VRBAS REPUBLIKE SRPSKE.</a:t>
            </a:r>
          </a:p>
          <a:p>
            <a:pPr marL="171450" marR="0" lvl="1" indent="-1714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sr-Latn-BA" sz="12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404D6D4-AC69-47A4-AAC9-33979C1D0AF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898240" y="1004941"/>
          <a:ext cx="4762500" cy="4871966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53186">
                  <a:extLst>
                    <a:ext uri="{9D8B030D-6E8A-4147-A177-3AD203B41FA5}">
                      <a16:colId xmlns:a16="http://schemas.microsoft.com/office/drawing/2014/main" val="2856312312"/>
                    </a:ext>
                  </a:extLst>
                </a:gridCol>
                <a:gridCol w="432955">
                  <a:extLst>
                    <a:ext uri="{9D8B030D-6E8A-4147-A177-3AD203B41FA5}">
                      <a16:colId xmlns:a16="http://schemas.microsoft.com/office/drawing/2014/main" val="473579465"/>
                    </a:ext>
                  </a:extLst>
                </a:gridCol>
                <a:gridCol w="560719">
                  <a:extLst>
                    <a:ext uri="{9D8B030D-6E8A-4147-A177-3AD203B41FA5}">
                      <a16:colId xmlns:a16="http://schemas.microsoft.com/office/drawing/2014/main" val="3079781063"/>
                    </a:ext>
                  </a:extLst>
                </a:gridCol>
                <a:gridCol w="1892300">
                  <a:extLst>
                    <a:ext uri="{9D8B030D-6E8A-4147-A177-3AD203B41FA5}">
                      <a16:colId xmlns:a16="http://schemas.microsoft.com/office/drawing/2014/main" val="1562200374"/>
                    </a:ext>
                  </a:extLst>
                </a:gridCol>
                <a:gridCol w="662447">
                  <a:extLst>
                    <a:ext uri="{9D8B030D-6E8A-4147-A177-3AD203B41FA5}">
                      <a16:colId xmlns:a16="http://schemas.microsoft.com/office/drawing/2014/main" val="901673620"/>
                    </a:ext>
                  </a:extLst>
                </a:gridCol>
                <a:gridCol w="860893">
                  <a:extLst>
                    <a:ext uri="{9D8B030D-6E8A-4147-A177-3AD203B41FA5}">
                      <a16:colId xmlns:a16="http://schemas.microsoft.com/office/drawing/2014/main" val="2485796745"/>
                    </a:ext>
                  </a:extLst>
                </a:gridCol>
              </a:tblGrid>
              <a:tr h="107691"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Dugoročne mjere realizacije investicionih mjera na slivu rijeke Vrbas Republike Srpske rangirane po opštinama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8057025"/>
                  </a:ext>
                </a:extLst>
              </a:tr>
              <a:tr h="215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Redni br.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Opština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Vodotok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Investiciona mjera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Dokumentacija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Vrijednost investicije (KM)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extLst>
                  <a:ext uri="{0D108BD9-81ED-4DB2-BD59-A6C34878D82A}">
                    <a16:rowId xmlns:a16="http://schemas.microsoft.com/office/drawing/2014/main" val="2351278570"/>
                  </a:ext>
                </a:extLst>
              </a:tr>
              <a:tr h="2724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Srbac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dodatna stabilizacija ugroženih i erodovanih degradiranih obala na šest lokaliteta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3.804.000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extLst>
                  <a:ext uri="{0D108BD9-81ED-4DB2-BD59-A6C34878D82A}">
                    <a16:rowId xmlns:a16="http://schemas.microsoft.com/office/drawing/2014/main" val="3757018414"/>
                  </a:ext>
                </a:extLst>
              </a:tr>
              <a:tr h="1802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nadvišenje nasipa u Kukuljama na dužini od cca 3,97km 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1.404.000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extLst>
                  <a:ext uri="{0D108BD9-81ED-4DB2-BD59-A6C34878D82A}">
                    <a16:rowId xmlns:a16="http://schemas.microsoft.com/office/drawing/2014/main" val="2657038213"/>
                  </a:ext>
                </a:extLst>
              </a:tr>
              <a:tr h="64119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3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ispitivanje geotehničke i filtracione funkcije postojećih nasipa rijeke Vrbas (geomehanička i geofizička ispitivanja na dužini od cca 20 km), sa preduzimanjem mjera rekonstrukcije i sanacije određenih lokaliteta  u dužini od cca 5 km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2.500.000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extLst>
                  <a:ext uri="{0D108BD9-81ED-4DB2-BD59-A6C34878D82A}">
                    <a16:rowId xmlns:a16="http://schemas.microsoft.com/office/drawing/2014/main" val="1248288992"/>
                  </a:ext>
                </a:extLst>
              </a:tr>
              <a:tr h="2724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Laktaši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stabilizacija degradirane desne konkavne obale na lokalitetu "Orlović"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515.000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extLst>
                  <a:ext uri="{0D108BD9-81ED-4DB2-BD59-A6C34878D82A}">
                    <a16:rowId xmlns:a16="http://schemas.microsoft.com/office/drawing/2014/main" val="563778934"/>
                  </a:ext>
                </a:extLst>
              </a:tr>
              <a:tr h="2724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ispitivanje geotehničke i filtracione funkcije postojećih nasipa rijeke 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150.000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extLst>
                  <a:ext uri="{0D108BD9-81ED-4DB2-BD59-A6C34878D82A}">
                    <a16:rowId xmlns:a16="http://schemas.microsoft.com/office/drawing/2014/main" val="3403173139"/>
                  </a:ext>
                </a:extLst>
              </a:tr>
              <a:tr h="36464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6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Grad Banja Luka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Vrbanja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uređenje glavnog  korita i stabilizacija degradiranih obala rijeke Vrbanje na teritoriji Grada Banja Luka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5.720.000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extLst>
                  <a:ext uri="{0D108BD9-81ED-4DB2-BD59-A6C34878D82A}">
                    <a16:rowId xmlns:a16="http://schemas.microsoft.com/office/drawing/2014/main" val="3736682768"/>
                  </a:ext>
                </a:extLst>
              </a:tr>
              <a:tr h="2882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7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Vrbas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uređenje glavnog korita rijeke Vrbas uzvodno od Rebrovačkog mosta pa do Tulekove brane na dužini od 7 km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14.140.000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extLst>
                  <a:ext uri="{0D108BD9-81ED-4DB2-BD59-A6C34878D82A}">
                    <a16:rowId xmlns:a16="http://schemas.microsoft.com/office/drawing/2014/main" val="856708323"/>
                  </a:ext>
                </a:extLst>
              </a:tr>
              <a:tr h="15504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8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Kotor Varoš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Vrbanja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uređenje glavnog korita rijeke Vrbanje na području opštine Kotor Varoš: 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• Lokalitet 6 -kompleks ,,Proleks,,: od brane pa nizvodno u dužini od cca 1,50 km,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• Lokalitet 7 - Novo Selo: od Puškarića vira pa nizvodno u dužini od cca 2 km,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• Lokalitet 8 - Šibovi: od mosta u Šibovima pa nizvodno u dužini od cca 1,50  km,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• Lokalitet 9 - Podbrđe: u dužini od 1,15 km,</a:t>
                      </a:r>
                      <a:br>
                        <a:rPr lang="en-US" sz="700">
                          <a:effectLst/>
                        </a:rPr>
                      </a:br>
                      <a:r>
                        <a:rPr lang="en-US" sz="700">
                          <a:effectLst/>
                        </a:rPr>
                        <a:t>• Lokalitet 10 - Crna rijeka: izlaz iz usjeka na M-4 pa nizvodno u dužini od cca 1,50 km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4.433.000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extLst>
                  <a:ext uri="{0D108BD9-81ED-4DB2-BD59-A6C34878D82A}">
                    <a16:rowId xmlns:a16="http://schemas.microsoft.com/office/drawing/2014/main" val="3034824437"/>
                  </a:ext>
                </a:extLst>
              </a:tr>
              <a:tr h="2153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9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Šipovo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Pliva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uređenje korita rijeke Plive u naselju Pljeva, u dužini od 1 km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535.000,00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extLst>
                  <a:ext uri="{0D108BD9-81ED-4DB2-BD59-A6C34878D82A}">
                    <a16:rowId xmlns:a16="http://schemas.microsoft.com/office/drawing/2014/main" val="3118992787"/>
                  </a:ext>
                </a:extLst>
              </a:tr>
              <a:tr h="27245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10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Janj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uređenje korita rijeke Janj od mosta u Čifluku do mosta u Mujdžićima, na dužini od 3,56 km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NE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dirty="0">
                          <a:effectLst/>
                        </a:rPr>
                        <a:t>1.350.000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extLst>
                  <a:ext uri="{0D108BD9-81ED-4DB2-BD59-A6C34878D82A}">
                    <a16:rowId xmlns:a16="http://schemas.microsoft.com/office/drawing/2014/main" val="1038178288"/>
                  </a:ext>
                </a:extLst>
              </a:tr>
              <a:tr h="107691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>
                          <a:effectLst/>
                        </a:rPr>
                        <a:t>UKUPNO: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00" b="1" dirty="0">
                          <a:effectLst/>
                        </a:rPr>
                        <a:t>34.551.000</a:t>
                      </a:r>
                      <a:endParaRPr lang="en-US" sz="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6881" marR="36881" marT="0" marB="0" anchor="ctr"/>
                </a:tc>
                <a:extLst>
                  <a:ext uri="{0D108BD9-81ED-4DB2-BD59-A6C34878D82A}">
                    <a16:rowId xmlns:a16="http://schemas.microsoft.com/office/drawing/2014/main" val="23007598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2944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r-Latn-BA" sz="1600" b="1" dirty="0">
                <a:solidFill>
                  <a:schemeClr val="accent1">
                    <a:lumMod val="50000"/>
                  </a:schemeClr>
                </a:solidFill>
              </a:rPr>
              <a:t>SISTEMATIZACIJA PODLOGA U SKLOPU PLANA UPRAVLJANJA RIZIKOM OD POPLAVA NA SLIVU RIJEKE VRBAS REPUBLIKE SRPSKE</a:t>
            </a:r>
          </a:p>
        </p:txBody>
      </p:sp>
      <p:sp>
        <p:nvSpPr>
          <p:cNvPr id="8" name="Rectangle 7"/>
          <p:cNvSpPr/>
          <p:nvPr/>
        </p:nvSpPr>
        <p:spPr>
          <a:xfrm>
            <a:off x="-1" y="1202763"/>
            <a:ext cx="622539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615950">
              <a:spcBef>
                <a:spcPts val="300"/>
              </a:spcBef>
            </a:pPr>
            <a:r>
              <a:rPr lang="sr-Latn-BA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„PRELIMINARNA PROCJENA POPLAVNOG RIZIKA NA TERITORIJI REPUBLIKE SRPSKE“ I “MAPE OPASNOSTI I MAPE RIZIKA OD POPLAVA NA SLIVU RIJEKE VRBAS U BIH” DEFINISALE SU UZROKE, OBIME I DRUGE HIDRAULIČKE I TEHNIČKE PARAMETRE PLAVLJENJA VELIKIM RAČUNSKIM VODAMA RIJEKE VRBAS NA PODRUČJU REPUBLIKE SRPSKE.</a:t>
            </a:r>
          </a:p>
          <a:p>
            <a:pPr marL="0" lvl="1" algn="just" defTabSz="615950">
              <a:spcBef>
                <a:spcPts val="300"/>
              </a:spcBef>
            </a:pPr>
            <a:endParaRPr lang="sr-Latn-BA" sz="1400" b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0" lvl="1" algn="just" defTabSz="615950">
              <a:spcBef>
                <a:spcPts val="300"/>
              </a:spcBef>
            </a:pPr>
            <a:r>
              <a:rPr lang="sr-Latn-BA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RIZIK OD POPLAVA  JE PREMA USVOJENOJ METODOLOGIJI, ODREĐEN I KATEGORISAN PO INTEZITETU NA PLAVNOM PODRUČJU RIJEKE VRBAS SA GLAVNIM PRITOKAMA U REPUBLICI SRPSKOJ. </a:t>
            </a:r>
          </a:p>
          <a:p>
            <a:pPr marL="0" lvl="1" algn="just" defTabSz="615950">
              <a:spcBef>
                <a:spcPts val="300"/>
              </a:spcBef>
            </a:pPr>
            <a:endParaRPr lang="sr-Latn-BA" sz="1400" b="1" dirty="0">
              <a:solidFill>
                <a:schemeClr val="accent1">
                  <a:lumMod val="50000"/>
                </a:schemeClr>
              </a:solidFill>
              <a:ea typeface="Calibri"/>
              <a:cs typeface="Times New Roman"/>
            </a:endParaRPr>
          </a:p>
          <a:p>
            <a:pPr marL="0" lvl="1" algn="just" defTabSz="615950">
              <a:spcBef>
                <a:spcPts val="300"/>
              </a:spcBef>
            </a:pPr>
            <a:r>
              <a:rPr lang="sr-Latn-BA" sz="1400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PROSTORNO DEFINISANJE RIZIKA OD POPLAVA, DODATNE PODLOGE (</a:t>
            </a:r>
            <a:r>
              <a:rPr lang="sr-Latn-BA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KATASTAR BUJICA I BUJIČNIH SLIVOVA I MODEL OSJETLJIVOSTI NA POJAVU I RAZVOJ BUJIČNIH POPLAVA</a:t>
            </a:r>
            <a:r>
              <a:rPr lang="sr-Latn-BA" sz="1400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) UZ POSTOJEĆE PODLOGE (</a:t>
            </a:r>
            <a:r>
              <a:rPr lang="sr-Latn-BA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KARTA EROZIJE, STRETEGIJA INTEGRALNOG UPRAVLJANJA, STUDIJE NAVODNJAVANJA  I TD</a:t>
            </a:r>
            <a:r>
              <a:rPr lang="sr-Latn-BA" sz="1400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.), </a:t>
            </a:r>
            <a:r>
              <a:rPr lang="sr-Latn-BA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STVORILE SU PREDUSLOVE DA SE PLANSKI I CILJANO</a:t>
            </a:r>
            <a:r>
              <a:rPr lang="sr-Latn-BA" sz="1400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 DJELUJE NA KOMPLETNOM SLIVU RIJEKE VRBAS REPUBLIKE SRPSKE </a:t>
            </a:r>
            <a:r>
              <a:rPr lang="sr-Latn-BA" sz="14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U CILJU UMANJENJA RIZIKA OD POPLAVA KROZ INVESTICIONE I NEINVESTICIONE MJERE.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03B926-6CEC-44C9-9F71-CDE8C91525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11041" y="2973368"/>
            <a:ext cx="2625925" cy="38846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5B28BB-29F9-42EB-8532-6934105CB8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5389" y="813435"/>
            <a:ext cx="2797228" cy="220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20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ANALIZA KLJUČNIH NEINVESTICIONIH I INVESTICIONIH MJERA U SKLOPU PLANA UPRAVLJANJA RIZIKOM OD POPLAVA NA SLIVU RIJEKE VRBAS REPUBLIKE SRPSKE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D620B3E-A1C7-4BAB-B3EB-236B207E7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772167"/>
              </p:ext>
            </p:extLst>
          </p:nvPr>
        </p:nvGraphicFramePr>
        <p:xfrm>
          <a:off x="667512" y="5375279"/>
          <a:ext cx="8257032" cy="382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4641">
                  <a:extLst>
                    <a:ext uri="{9D8B030D-6E8A-4147-A177-3AD203B41FA5}">
                      <a16:colId xmlns:a16="http://schemas.microsoft.com/office/drawing/2014/main" val="34510867"/>
                    </a:ext>
                  </a:extLst>
                </a:gridCol>
                <a:gridCol w="1102994">
                  <a:extLst>
                    <a:ext uri="{9D8B030D-6E8A-4147-A177-3AD203B41FA5}">
                      <a16:colId xmlns:a16="http://schemas.microsoft.com/office/drawing/2014/main" val="3926199284"/>
                    </a:ext>
                  </a:extLst>
                </a:gridCol>
                <a:gridCol w="3739397">
                  <a:extLst>
                    <a:ext uri="{9D8B030D-6E8A-4147-A177-3AD203B41FA5}">
                      <a16:colId xmlns:a16="http://schemas.microsoft.com/office/drawing/2014/main" val="7168927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tabLst>
                          <a:tab pos="1371600" algn="l"/>
                        </a:tabLst>
                      </a:pPr>
                      <a:r>
                        <a:rPr lang="sr-Latn-BA" sz="1200" b="1" kern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OPASNOST OD POPLAVA PRIJE SPROVOĐENJA INVESTICIONIH MJERA </a:t>
                      </a:r>
                      <a:endParaRPr lang="en-US" sz="1200" b="1" kern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sr-Latn-BA" sz="1200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</a:rPr>
                        <a:t>OPASNOST OD POPLAVA NAKON SPROVOĐENJA DODATNIH  INVESTICIONIH MJERA</a:t>
                      </a:r>
                      <a:endParaRPr lang="en-US" sz="1200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3790262"/>
                  </a:ext>
                </a:extLst>
              </a:tr>
            </a:tbl>
          </a:graphicData>
        </a:graphic>
      </p:graphicFrame>
      <p:pic>
        <p:nvPicPr>
          <p:cNvPr id="10" name="Picture 242">
            <a:extLst>
              <a:ext uri="{FF2B5EF4-FFF2-40B4-BE49-F238E27FC236}">
                <a16:creationId xmlns:a16="http://schemas.microsoft.com/office/drawing/2014/main" id="{9D8B76F2-4AA9-4909-91D9-7DB439956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077" y="701394"/>
            <a:ext cx="3211703" cy="452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3">
            <a:extLst>
              <a:ext uri="{FF2B5EF4-FFF2-40B4-BE49-F238E27FC236}">
                <a16:creationId xmlns:a16="http://schemas.microsoft.com/office/drawing/2014/main" id="{EC0DF5EC-5F0A-45F6-A7EE-C691606DA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943" y="734620"/>
            <a:ext cx="3180628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115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9F2A6-8622-4AED-86B5-A1245AF67E60}"/>
              </a:ext>
            </a:extLst>
          </p:cNvPr>
          <p:cNvSpPr/>
          <p:nvPr/>
        </p:nvSpPr>
        <p:spPr>
          <a:xfrm>
            <a:off x="62590" y="767649"/>
            <a:ext cx="9081410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INVESTICIONE MJERE</a:t>
            </a:r>
          </a:p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171450" lvl="1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PLANOM JE PREDVIĐENO DA SE INVESTICIONE MJERE PO PRIORITETIMA RAZVRSTAJU U TRI KATEGORIJE PRIORITETA I TO:</a:t>
            </a:r>
          </a:p>
          <a:p>
            <a:pPr marL="406400" lvl="2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I KATEGORIJA – HITNE-URGENTNE MJERE,</a:t>
            </a:r>
          </a:p>
          <a:p>
            <a:pPr marL="406400" lvl="2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II KATEGORIJA – KRATKOROČNE MJERE, I</a:t>
            </a:r>
          </a:p>
          <a:p>
            <a:pPr marL="406400" lvl="2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III KATEGORIJA – DUGOROČNE MJERE.</a:t>
            </a:r>
          </a:p>
          <a:p>
            <a:pPr marL="234950" lvl="2" algn="just" defTabSz="615950">
              <a:spcBef>
                <a:spcPts val="300"/>
              </a:spcBef>
            </a:pPr>
            <a:endParaRPr lang="sr-Latn-BA" sz="1100" b="1" dirty="0">
              <a:solidFill>
                <a:srgbClr val="4F81BD">
                  <a:lumMod val="50000"/>
                </a:srgbClr>
              </a:solidFill>
              <a:ea typeface="Calibri"/>
              <a:cs typeface="Times New Roman"/>
            </a:endParaRPr>
          </a:p>
          <a:p>
            <a:pPr marL="0" lvl="1" indent="-2222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UZIMAJUĆI U OBZIR UKUPNO PROCJENJENA POTREBNA ULAGANJA U REKONSTRUKCIJU I DOGRADNJU SISTEMA ZA ZAŠTITU OD VODA IZNOSE OKO </a:t>
            </a: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162 mil. KM </a:t>
            </a:r>
            <a:r>
              <a:rPr lang="sr-Latn-BA" sz="1100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BEZ PRATEĆIH OSNIVAČKIH ULAGANJA, NADZORA, EKSPROPRIJACIJE I VOĐENJA PROJEKTA, NAMEĆE SE POTREBA KOORDINISANOG I URGENTNOG DJELOVANJA SA NIVOA REPUBLIKE SRPSKE I LOKALNIH ZAJEDNICA OPŠTINA/GRADOVA NA SLIVU RIJEKE VRBAS REPUBLIKE SRPSKE, NAROČITO KOD SPROVOĐENJA HITNIH SANACIONIH MJERA. </a:t>
            </a:r>
          </a:p>
          <a:p>
            <a:pPr marL="0" lvl="1" algn="just" defTabSz="615950">
              <a:spcBef>
                <a:spcPts val="300"/>
              </a:spcBef>
            </a:pPr>
            <a:endParaRPr lang="sr-Latn-BA" sz="1100" dirty="0">
              <a:solidFill>
                <a:srgbClr val="4F81BD">
                  <a:lumMod val="50000"/>
                </a:srgbClr>
              </a:solidFill>
              <a:ea typeface="Calibri"/>
              <a:cs typeface="Times New Roman"/>
            </a:endParaRPr>
          </a:p>
          <a:p>
            <a:pPr marL="222250" lvl="1" indent="-2222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HITNIM MJERAMA MORAJU SE ELIMINISATI UZROCI POPLAVA U PROTEKLOM PERIODU (NAROČITO NAJNOVIJIH IZ MAJA 2014. GODINE), KAKO SA ASPEKTA ZAŠTITE OD VANJSKIH VODA TAKO I UNUTRAŠNJE ODVODNJE. </a:t>
            </a:r>
          </a:p>
          <a:p>
            <a:pPr marL="222250" lvl="1" indent="-2222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sr-Latn-BA" sz="1100" dirty="0">
              <a:solidFill>
                <a:srgbClr val="4F81BD">
                  <a:lumMod val="50000"/>
                </a:srgbClr>
              </a:solidFill>
              <a:cs typeface="Times New Roman"/>
            </a:endParaRPr>
          </a:p>
          <a:p>
            <a:pPr marL="222250" lvl="1" indent="-2222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OSTALE NAVEDENE REKONSTRUKCIONE, SANACIONE I INVESTICIONE MJERE NADOGRADNJE SISTEMA ZAŠTITE OD POPLAVA, REALIZOVATI TAKOĐE U KRATKOM PERIODU, U DVA VREMENSKA RAZDOBLJA PODJELJENIH NA NAČIN DA OBUHVATE KRATKOROČNE I DUGOROČNE INVESTICIONE MJERE.</a:t>
            </a:r>
          </a:p>
          <a:p>
            <a:pPr marL="0" lvl="1" indent="-2222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sr-Latn-BA" sz="1100" dirty="0">
              <a:solidFill>
                <a:srgbClr val="4F81BD">
                  <a:lumMod val="50000"/>
                </a:srgbClr>
              </a:solidFill>
              <a:ea typeface="Calibri"/>
              <a:cs typeface="Times New Roman"/>
            </a:endParaRPr>
          </a:p>
          <a:p>
            <a:pPr marL="222250" lvl="1" indent="-2222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UZIMAJUĆI U OBZIR IZUZETNO VELIKE POTREBE ULAGANJA U IZGRADNJU PLANIRANIH OBJEKATA, KOJA SU POTREBNA DA SE POPLAVNI RIZIK NA PODRUČJU SLIVA RIJEKE VRBAS REPUBLIKE SRPSKE ZNAČAJNIJE UMANJI, PREPORUKA JE DA SE URGENTNO :</a:t>
            </a:r>
          </a:p>
          <a:p>
            <a:pPr marL="457200" lvl="2" indent="-2222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URADI PROJEKTNA DOKUMENTACIJA – GLAVNI PROJEKTI </a:t>
            </a:r>
            <a:r>
              <a:rPr lang="sr-Latn-BA" sz="1100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(JER SE OČEKUJE ZNAČAJNA POMOĆ MEĐUNARODNE ZAJEDNICE) KOJA ĆE BITI OSNOV ZA APLIKACIJU, ZA SVE PRETHODNO OPISANE DODATNE INVESTICIONE MJERE NA SLIVU,</a:t>
            </a:r>
          </a:p>
          <a:p>
            <a:pPr marL="457200" lvl="2" indent="-2222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ODMAH PRISTUPI PRIPREMI I “PLASIRANJU” POJEDINAČNIH I „MEĐUSOBNO POVEZANIH PROJEKATA“ MEĐUNARODNIM INSTITUCIJAMA I PO TOM OSNOVU POKUŠA OBEZBIJEDITI ŠTO VEĆE UČEŠĆE GRANT SREDSTAVA,</a:t>
            </a:r>
          </a:p>
          <a:p>
            <a:pPr marL="457200" lvl="2" indent="-2222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NA NIVOU REPUBLIKE SRPSKE, DOSTAVOM OVOG DOKUMENTA DA SE HITNO URADI </a:t>
            </a: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STRATEŠKA PROCJENA MOGUĆE REALIZACIJE ZA PERIOD VAŽENJA PLANA</a:t>
            </a:r>
          </a:p>
        </p:txBody>
      </p:sp>
    </p:spTree>
    <p:extLst>
      <p:ext uri="{BB962C8B-B14F-4D97-AF65-F5344CB8AC3E}">
        <p14:creationId xmlns:p14="http://schemas.microsoft.com/office/powerpoint/2010/main" val="24034013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9F2A6-8622-4AED-86B5-A1245AF67E60}"/>
              </a:ext>
            </a:extLst>
          </p:cNvPr>
          <p:cNvSpPr/>
          <p:nvPr/>
        </p:nvSpPr>
        <p:spPr>
          <a:xfrm>
            <a:off x="62590" y="767649"/>
            <a:ext cx="9081410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INVESTICIONE MJERE</a:t>
            </a:r>
          </a:p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Calibri"/>
              <a:cs typeface="Calibri"/>
            </a:endParaRPr>
          </a:p>
          <a:p>
            <a:pPr marL="171450" lvl="1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POTENCIJALNI INVESTITORI SU ZA NAVEDENE PROJEKTE SU:</a:t>
            </a:r>
          </a:p>
          <a:p>
            <a:pPr marL="457200" lvl="2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EIB – KREDITNA SREDSTVA (HITNE MJERE ZAŠTITE OD POPLAVA U REPUBLICI SRPSKOJ ) I GRANT SREDSTVA EIB-A,</a:t>
            </a:r>
          </a:p>
          <a:p>
            <a:pPr marL="457200" lvl="2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SVJETSKA BANKA, </a:t>
            </a:r>
          </a:p>
          <a:p>
            <a:pPr marL="457200" lvl="2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ČLANICE EU I OSTALE PRIJATELJSKE ZEMLJE,</a:t>
            </a:r>
          </a:p>
          <a:p>
            <a:pPr marL="457200" lvl="2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BUDŽETI REPUBLIKE SRPSKE I OPŠTINA NA SLIVU RIJEKE VRBAS.</a:t>
            </a:r>
          </a:p>
          <a:p>
            <a:pPr marL="285750" lvl="2" algn="just" defTabSz="615950">
              <a:spcBef>
                <a:spcPts val="300"/>
              </a:spcBef>
            </a:pPr>
            <a:endParaRPr lang="sr-Latn-BA" sz="1100" b="1" dirty="0">
              <a:solidFill>
                <a:srgbClr val="4F81BD">
                  <a:lumMod val="50000"/>
                </a:srgbClr>
              </a:solidFill>
              <a:ea typeface="Calibri"/>
              <a:cs typeface="Times New Roman"/>
            </a:endParaRPr>
          </a:p>
          <a:p>
            <a:pPr marL="171450" lvl="1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DETALJNU ŠEMU APLICIRANJA I SCENARIJE POVLAČENJA FINANSIJSKIH SREDSTAVA </a:t>
            </a:r>
            <a:r>
              <a:rPr lang="sr-Latn-BA" sz="1100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POTREBNO JE ŠTO PRIJE RAZRADITI PREMA </a:t>
            </a: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„ NACRTU AKCIONOG PLANA“ </a:t>
            </a:r>
            <a:r>
              <a:rPr lang="sr-Latn-BA" sz="1100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KOJI ĆE BITI PREDLOŽEN OD STRANE OBAĐIVAČA PLANA, A KONAČNO DETALJNO DEFINISAN U VIDU PRIHVAĆENOG AKCIONOG PLANA OD STRANE NADLEŽNOG MINISTARSTVA POLJOPRIVREDE, ŠUMARSTVA I VODOPRVREDE REPUBLIKE SRPSKE, JU “VODE SRPSKE“ NAKON USVAJANJA STRATEŠKE PROCJENE.</a:t>
            </a:r>
          </a:p>
          <a:p>
            <a:pPr marL="0" lvl="1" algn="just" defTabSz="615950">
              <a:spcBef>
                <a:spcPts val="300"/>
              </a:spcBef>
            </a:pPr>
            <a:endParaRPr lang="sr-Latn-BA" sz="1100" dirty="0">
              <a:solidFill>
                <a:srgbClr val="4F81BD">
                  <a:lumMod val="50000"/>
                </a:srgbClr>
              </a:solidFill>
              <a:cs typeface="Times New Roman"/>
            </a:endParaRPr>
          </a:p>
          <a:p>
            <a:pPr marL="171450" lvl="1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ANALIZOM PRIORITETA JE DEFINISANO DA JE </a:t>
            </a: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ZA SPROVOĐENJE HITNIH INVESTICIONIH MJERA </a:t>
            </a:r>
            <a:r>
              <a:rPr lang="sr-Latn-BA" sz="1100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ZAŠTITE OD POPLAVA NA SLIVU RIJEKE VRBAS REPUBLIKE SRPSKE POTREBNO OBEZBJEDITI </a:t>
            </a: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93,3 mil. KM</a:t>
            </a:r>
            <a:r>
              <a:rPr lang="sr-Latn-BA" sz="1100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, ŠTO PREDSTAVLJA PRIBLIŽNO 58% UKUPNO DEFINISANIH POTREBNIH FINASIJSKIH ULAGANJA U REKONSTRUKCIJU I NADOGRADNJU SISTEMA ZAŠTITE OD POPLAVA. OVAJ PODATAK ILUSTRUJE I TRENUTNU „RANJIVOST“ STANOVNIŠTVA I PRIVREDE PO OSNOVU OPASNOSTI I RIZIKA NA SLIVU RIJEKE VRBAS REPUBLIKE SRPSKE.</a:t>
            </a:r>
          </a:p>
          <a:p>
            <a:pPr marL="0" lvl="1" algn="just" defTabSz="615950">
              <a:spcBef>
                <a:spcPts val="300"/>
              </a:spcBef>
            </a:pPr>
            <a:endParaRPr lang="sr-Latn-BA" sz="1100" dirty="0">
              <a:solidFill>
                <a:srgbClr val="4F81BD">
                  <a:lumMod val="50000"/>
                </a:srgbClr>
              </a:solidFill>
              <a:cs typeface="Times New Roman"/>
            </a:endParaRPr>
          </a:p>
          <a:p>
            <a:pPr marL="171450" lvl="1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KRATKOROČNE MJERE ZAŠTITE OD POPLAVA</a:t>
            </a:r>
            <a:r>
              <a:rPr lang="sr-Latn-BA" sz="1100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, KOJE JE TAKOĐE POTREBNO PROVESTI U KRATKOM VREMENSKOM RAZDOBLJU, IZISKUJU PROCJENJENA INVESTICIONA ULAGANJA OD </a:t>
            </a: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34 milL. KM</a:t>
            </a:r>
            <a:r>
              <a:rPr lang="sr-Latn-BA" sz="1100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, ILI 21% UKUPNIH PROCJENJENIH INVESTICIONIH MJERA ZA UBLAŽAVANJE POPLAVNOG RIZIKA NA SLIVU RIJEKE VRBAS REPUBLIKE SRPSKE.</a:t>
            </a:r>
          </a:p>
          <a:p>
            <a:pPr marL="0" lvl="1" algn="just" defTabSz="615950">
              <a:spcBef>
                <a:spcPts val="300"/>
              </a:spcBef>
            </a:pPr>
            <a:endParaRPr lang="sr-Latn-BA" sz="1100" dirty="0">
              <a:solidFill>
                <a:srgbClr val="4F81BD">
                  <a:lumMod val="50000"/>
                </a:srgbClr>
              </a:solidFill>
              <a:cs typeface="Times New Roman"/>
            </a:endParaRPr>
          </a:p>
          <a:p>
            <a:pPr marL="171450" lvl="1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100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U </a:t>
            </a: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DUGOROČNE MJERE </a:t>
            </a:r>
            <a:r>
              <a:rPr lang="sr-Latn-BA" sz="1100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SVRSTANE SU INVESTICIONE MJERE, ČIJIM SPROVOĐENJEM BI SE KOMPLETIRAO I DOVEO NA PRIHVATLJIV NIVO SISTEM ZAŠTITE OD VELIKIH VODA RIJEKE VRBAS I NJENIH PRITOKA. PROCJENJENA VRIJEDNOST FINANSIJSKIH ULAGANJA ZA OVU KATEGORIJU INVESTICIONIH MJERA IZNOSI </a:t>
            </a:r>
            <a:r>
              <a:rPr lang="sr-Latn-BA" sz="1100" b="1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34,5 mil. KM </a:t>
            </a:r>
            <a:r>
              <a:rPr lang="sr-Latn-BA" sz="1100" dirty="0">
                <a:solidFill>
                  <a:srgbClr val="4F81BD">
                    <a:lumMod val="50000"/>
                  </a:srgbClr>
                </a:solidFill>
                <a:cs typeface="Times New Roman"/>
              </a:rPr>
              <a:t>ILI 21% UKUPNIH PROCJENJENIH INVESTICIONIH MJERA ZA UBLAŽAVANJE POPLAVNOG RIZIKA NA SLIVU RIJEKE VRBAS REPUBLIKE SRPSKE.</a:t>
            </a:r>
          </a:p>
        </p:txBody>
      </p:sp>
    </p:spTree>
    <p:extLst>
      <p:ext uri="{BB962C8B-B14F-4D97-AF65-F5344CB8AC3E}">
        <p14:creationId xmlns:p14="http://schemas.microsoft.com/office/powerpoint/2010/main" val="841765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57274" y="3059288"/>
            <a:ext cx="7024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marR="0" lvl="0" indent="-268288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H V A L A    N A    P A </a:t>
            </a:r>
            <a:r>
              <a:rPr kumimoji="0" lang="sr-Latn-BA" sz="2800" b="1" i="0" u="none" strike="noStrike" kern="1200" cap="none" spc="0" normalizeH="0" baseline="0" noProof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Ž N J </a:t>
            </a:r>
            <a:r>
              <a:rPr kumimoji="0" lang="sr-Latn-BA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I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807358" y="4741069"/>
            <a:ext cx="3231831" cy="621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84" y="4124326"/>
            <a:ext cx="3137466" cy="5238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984" y="1456653"/>
            <a:ext cx="1440000" cy="1440000"/>
          </a:xfrm>
          <a:prstGeom prst="rect">
            <a:avLst/>
          </a:prstGeom>
        </p:spPr>
      </p:pic>
      <p:pic>
        <p:nvPicPr>
          <p:cNvPr id="9" name="Picture 8" descr="undplogo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43283" y="1456653"/>
            <a:ext cx="649167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410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813435"/>
            <a:ext cx="5023104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615950">
              <a:spcBef>
                <a:spcPts val="300"/>
              </a:spcBef>
            </a:pPr>
            <a:r>
              <a:rPr lang="sr-Latn-BA" sz="14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KVALITET I POUZDANOST MAPA OPASNOSTI I RIZIKA OD POPLAVA U SLIVU RIJEKE VRBAS OBEZBEĐEN JE KROZ:</a:t>
            </a:r>
          </a:p>
          <a:p>
            <a:pPr marL="0" lvl="1" algn="just" defTabSz="615950">
              <a:spcBef>
                <a:spcPts val="300"/>
              </a:spcBef>
            </a:pPr>
            <a:endParaRPr lang="sr-Latn-BA" sz="1400" b="1" dirty="0">
              <a:solidFill>
                <a:srgbClr val="4F81BD">
                  <a:lumMod val="50000"/>
                </a:srgbClr>
              </a:solidFill>
              <a:ea typeface="Calibri"/>
              <a:cs typeface="Times New Roman"/>
            </a:endParaRPr>
          </a:p>
          <a:p>
            <a:pPr marL="285750" lvl="1" indent="-2857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400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RAZVOJ HIDROLOŠKOG MODELA NA KOMPLETNOM SLIVU RIJEKE VRBAS REPUBLIKE SRPSKE SA SISTEMATIZACIJOM I ANALIZOM SVIH POSTOJEĆIH METEOROLOŠKIH, HIDROLOŠKIH I OSTALIH PODLOGA.</a:t>
            </a:r>
          </a:p>
          <a:p>
            <a:pPr marL="0" lvl="1" algn="just" defTabSz="615950">
              <a:spcBef>
                <a:spcPts val="300"/>
              </a:spcBef>
            </a:pPr>
            <a:endParaRPr lang="sr-Latn-BA" sz="1400" dirty="0">
              <a:solidFill>
                <a:srgbClr val="4F81BD">
                  <a:lumMod val="50000"/>
                </a:srgbClr>
              </a:solidFill>
              <a:ea typeface="Calibri"/>
              <a:cs typeface="Times New Roman"/>
            </a:endParaRPr>
          </a:p>
          <a:p>
            <a:pPr marL="285750" lvl="1" indent="-2857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400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RAZVOJ KONTINUALNOG HIDRAULIČKOG MODELA RIJEKE VRBAS NA KOMPLETNOM TOKU SLIVA REPUBLIKE SRPSKE SA GLAVNIM PRITOKAMA, KORISTEĆI POSTAVKE NEUSTALJENOG TEČENJA. MODEL JE UREĐEN KAO KOMBINACIJA 1D I 2D MODELA, KAKO BI SE ŠTO PRIBLIŽNIJE ODREDILA REALNA VREDNOST OPASNOSTI OD POPLAVA U SVAKOJ TAČKI POPLAVNOG PODRUČJA.</a:t>
            </a:r>
          </a:p>
          <a:p>
            <a:pPr marL="0" lvl="1" algn="just" defTabSz="615950">
              <a:spcBef>
                <a:spcPts val="300"/>
              </a:spcBef>
            </a:pPr>
            <a:endParaRPr lang="sr-Latn-BA" sz="1400" dirty="0">
              <a:solidFill>
                <a:srgbClr val="4F81BD">
                  <a:lumMod val="50000"/>
                </a:srgbClr>
              </a:solidFill>
              <a:ea typeface="Calibri"/>
              <a:cs typeface="Times New Roman"/>
            </a:endParaRPr>
          </a:p>
          <a:p>
            <a:pPr marL="285750" lvl="1" indent="-2857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400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SPROVOĐENJE OBIMNIH SOCIO-EKONOMSKIH ISTRAŽIVANJA NA POPLAVNOM PODRUČJU RIJEKE VRBAS SA PRITOKAMA, U CILJU ODREĐIVANJA RIZIKA OD POPLAVA PO STANOVNIŠTVO I PRIVREDU I KASNIJIH DEFINISANJA POTENCIJALNIH ŠTETA.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sr-Latn-BA" sz="1600" b="1" dirty="0">
                <a:solidFill>
                  <a:schemeClr val="accent1">
                    <a:lumMod val="50000"/>
                  </a:schemeClr>
                </a:solidFill>
              </a:rPr>
              <a:t>SISTEMATIZACIJA PODLOGA U SKLOPU PLANA UPRAVLJANJA RIZIKOM OD POPLAVA NA SLIVU RIJEKE VRBAS REPUBLIKE SRPSKE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C0F950-D3BB-4984-AF1B-8380AB3DBE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6846" y="876983"/>
            <a:ext cx="2127154" cy="18869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CE74F0-842D-4BCC-926A-232BD3F06A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0866" y="752202"/>
            <a:ext cx="2118219" cy="27563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84817-91E1-4D2F-BB0F-222AE0C5F0E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6402" y="3497455"/>
            <a:ext cx="3673297" cy="285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160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" y="813435"/>
            <a:ext cx="4946692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615950">
              <a:spcBef>
                <a:spcPts val="300"/>
              </a:spcBef>
            </a:pPr>
            <a:r>
              <a:rPr lang="sr-Latn-BA" sz="14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UPOREDO SA NAVEDENIM PODLOGAMA RAZVIJENIM U FAZI IZRADE MAPE OPASNOSTI I RIZIKA OD POPLAVA U SLIVU RIJEKE VRBAS (REALIZOVAN KROZ PROJEKAT UNDP-A 2017. GODINE) U FAZI ANALIZE PODLOGA ZA IZRADU PLANA, SAGLEDANI SU I U PRETHODNOM PERIODU URAĐENI KLJUČNI DOKUMENTI, ODNOSNO PODLOGE I PODACI NEOPHODNI ZA REALIZACIJU NEINVESTICIONIH MJERA U SEGMENTU ODRŽIVOG UREĐENJA POLJOPRIVREDNOG I ŠUMSKOG ZEMLJIŠTA U SLIVU RIJEKE VRBAS REPUBLIKE SRPSKE SU:</a:t>
            </a:r>
          </a:p>
          <a:p>
            <a:pPr marL="0" lvl="1" algn="just" defTabSz="615950">
              <a:spcBef>
                <a:spcPts val="300"/>
              </a:spcBef>
            </a:pPr>
            <a:endParaRPr lang="sr-Latn-BA" sz="1400" b="1" dirty="0">
              <a:solidFill>
                <a:srgbClr val="4F81BD">
                  <a:lumMod val="50000"/>
                </a:srgbClr>
              </a:solidFill>
              <a:ea typeface="Calibri"/>
              <a:cs typeface="Times New Roman"/>
            </a:endParaRPr>
          </a:p>
          <a:p>
            <a:pPr marL="285750" lvl="1" indent="-2857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400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PEDOLOŠKA KARTA ZEMLJIŠTA SLIVNOG PODRUČJA VRBASA REPUBLIKE SRPSKE (REALIZOVANA U PERIODU 2000-2002 KROZ FAO PROJEKAT “INVENTAR STANJA ZEMLJIŠNIH RESURSA U POSLIJERATNOM PERIODU U BIH" </a:t>
            </a:r>
          </a:p>
          <a:p>
            <a:pPr marL="0" lvl="1" algn="just" defTabSz="615950">
              <a:spcBef>
                <a:spcPts val="300"/>
              </a:spcBef>
            </a:pPr>
            <a:endParaRPr lang="sr-Latn-BA" sz="1400" dirty="0">
              <a:solidFill>
                <a:srgbClr val="4F81BD">
                  <a:lumMod val="50000"/>
                </a:srgbClr>
              </a:solidFill>
              <a:ea typeface="Calibri"/>
              <a:cs typeface="Times New Roman"/>
            </a:endParaRPr>
          </a:p>
          <a:p>
            <a:pPr marL="285750" lvl="1" indent="-2857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400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KARTA EROZIJE SLIVNOG PODRUČJA VRBASA REPUBLIKE SRPSKE (REALIZOVANA OD STRANE DIREKCIJE ZA VODE – JU VODE SRPSKE OD 2006-2014. GODINE, A KROZ PROJEKAT UNDP-A NA IZRADI MAPA OPASNOSTI I RIZIKA OD POPLAVA U SLIVU RIJEKE VRBAS 2017. GODINE, NOVELIRANA ZA ŠIRE PODRUČJE GRADA BANJA LUKA, IMAJUĆI U VIDU NASTALE EROZIONE PROCESE U TOKU POPLAVA 2014. GODINE), 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SISTEMATIZACIJA PODLOGA U SKLOPU PLANA UPRAVLJANJA RIZIKOM OD POPLAVA NA SLIVU RIJEKE VRBAS REPUBLIKE SRPSKE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A2085DA-EC92-4E7A-B6CE-D478BAB647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3390" y="734620"/>
            <a:ext cx="3605573" cy="537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502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SISTEMATIZACIJA PODLOGA RA U SKLOPU PLANA UPRAVLJANJA RIZIKOM OD POPLAVA NA SLIVU RIJEKE VRBAS REPUBLIKE SRPSKE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941515-9867-4B1A-A591-8042AA8E4A15}"/>
              </a:ext>
            </a:extLst>
          </p:cNvPr>
          <p:cNvSpPr/>
          <p:nvPr/>
        </p:nvSpPr>
        <p:spPr>
          <a:xfrm>
            <a:off x="27643" y="9753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1" indent="-2857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KATASTAR BUJIČNIH TOKOVA I SLIVOVA, SLIVNOG PODRUČJA VRBASA REPUBLIKE SRPSKE (REALIZOVAN KROZ PROJEKAT UNDP-A NA IZRADI MAPA OPASNOSTI I RIZIKA OD POPLAVA ZA SLIV RIJEKE VRBAS, 2017. GODINE)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16F15E-0B91-41FA-827E-C398BF32F0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640" y="1929495"/>
            <a:ext cx="2687078" cy="42636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5A4D998-8EB6-4A5F-B252-5BFC748DF159}"/>
              </a:ext>
            </a:extLst>
          </p:cNvPr>
          <p:cNvSpPr/>
          <p:nvPr/>
        </p:nvSpPr>
        <p:spPr>
          <a:xfrm>
            <a:off x="4572000" y="966488"/>
            <a:ext cx="4572000" cy="14234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marR="0" lvl="1" indent="-2857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MODEL OSJETLJIVOSTI NA POJAVU I RAZVOJ BUJIČNIH POPLAVA, (REALIZOVAN KROZ PROJEKAT UNDP-A NA IZRADI MAPA OPASNOSTI I RIZIKA OD POPLAVA ZA SLIV RIJEKE VRBAS, 2017. GODINE), </a:t>
            </a:r>
          </a:p>
          <a:p>
            <a:pPr marL="285750" marR="0" lvl="1" indent="-28575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sr-Latn-BA" sz="12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ŠUMSKO-PRIVREDNE OSNOVE I GEOPROSTORNE BAZE PODATAKA O ŠUMSKIM GAZDINSTVIMA I ŠUMSKO-PRIVREDNIM JEDINICAMA I NJIHOVIM PLANOVIMA.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D4779F-1B36-4C9C-8131-D7E9894489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2675" y="2562320"/>
            <a:ext cx="2478028" cy="3687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16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SISTEMATIZACIJA PODLOGA RA U SKLOPU PLANA UPRAVLJANJA RIZIKOM OD POPLAVA NA SLIVU RIJEKE VRBAS REPUBLIKE SRPSKE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5B3378-8AB3-438C-A5B2-9FE3C90DD8E0}"/>
              </a:ext>
            </a:extLst>
          </p:cNvPr>
          <p:cNvSpPr/>
          <p:nvPr/>
        </p:nvSpPr>
        <p:spPr>
          <a:xfrm>
            <a:off x="114300" y="1057275"/>
            <a:ext cx="8298180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615950">
              <a:spcBef>
                <a:spcPts val="300"/>
              </a:spcBef>
            </a:pPr>
            <a:r>
              <a:rPr lang="sr-Latn-BA" sz="12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UKUPNO JE POD ODREĐENIM STEPENOM OPASNOSTI I RIZIKA OD POPLAVA NA SLIVU RIJEKE VRBAS REPUBLIKE SRPSKE:</a:t>
            </a:r>
          </a:p>
          <a:p>
            <a:pPr marL="280988" lvl="1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2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pri velikim vodama p=5%    → 55,752 km</a:t>
            </a:r>
            <a:r>
              <a:rPr lang="sr-Latn-BA" sz="1200" b="1" baseline="30000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2</a:t>
            </a:r>
            <a:r>
              <a:rPr lang="sr-Latn-BA" sz="12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,</a:t>
            </a:r>
          </a:p>
          <a:p>
            <a:pPr marL="280988" lvl="1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2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pri velikim vodama p=1%    → 73,972 km</a:t>
            </a:r>
            <a:r>
              <a:rPr lang="sr-Latn-BA" sz="1200" b="1" baseline="30000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2</a:t>
            </a:r>
            <a:r>
              <a:rPr lang="sr-Latn-BA" sz="12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,</a:t>
            </a:r>
          </a:p>
          <a:p>
            <a:pPr marL="280988" lvl="1" indent="-171450" algn="just" defTabSz="6159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sr-Latn-BA" sz="12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pri velikim vodama p=0,2% → 86,351 km</a:t>
            </a:r>
            <a:r>
              <a:rPr lang="sr-Latn-BA" sz="1200" b="1" baseline="30000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2</a:t>
            </a:r>
            <a:r>
              <a:rPr lang="sr-Latn-BA" sz="1200" b="1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,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1B83943-49AA-47D0-9000-9A41CA32D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9567" y="1338646"/>
            <a:ext cx="5762465" cy="2090354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362AD13-4811-4402-BD33-8E33D88EEC71}"/>
              </a:ext>
            </a:extLst>
          </p:cNvPr>
          <p:cNvSpPr/>
          <p:nvPr/>
        </p:nvSpPr>
        <p:spPr>
          <a:xfrm>
            <a:off x="0" y="3394510"/>
            <a:ext cx="37551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615950">
              <a:spcBef>
                <a:spcPts val="300"/>
              </a:spcBef>
            </a:pPr>
            <a:r>
              <a:rPr lang="sr-Latn-BA" sz="1200" dirty="0">
                <a:solidFill>
                  <a:schemeClr val="accent1">
                    <a:lumMod val="50000"/>
                  </a:schemeClr>
                </a:solidFill>
                <a:ea typeface="Calibri"/>
                <a:cs typeface="Times New Roman"/>
              </a:rPr>
              <a:t>OPASNOST OD POPLAVA PO OBIMU I INTEZITETU JE DOSTA IZRAŽENIJA U DONJEM I SREDNJEM DIJELU SLIVA RIJEKE VRBAS, KAO I NA GLAVNOJ PRITOCI VRBANJI. PRITOKA PLIVA NA VEĆEM DIJELU TOKA IMA NISKU DO UMJERENU OPASNOST OD POPLAVA, NA TERITORIJI OPŠTINA ŠIPOVO I JEZERO U REPUBLICI SRPSKOJ.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9A5E83C-B7DF-4773-842C-1DF65FF5529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452" t="-303" r="6964" b="4393"/>
          <a:stretch/>
        </p:blipFill>
        <p:spPr>
          <a:xfrm>
            <a:off x="3755136" y="3218688"/>
            <a:ext cx="2645664" cy="287156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785DD4D-56BD-4CF9-9177-4E4715D7875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872" r="53864"/>
          <a:stretch/>
        </p:blipFill>
        <p:spPr>
          <a:xfrm>
            <a:off x="6543611" y="3218687"/>
            <a:ext cx="2475209" cy="287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86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SISTEMATIZACIJA PODLOGA RA U SKLOPU PLANA UPRAVLJANJA RIZIKOM OD POPLAVA NA SLIVU RIJEKE VRBAS REPUBLIKE SRPSKE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26C8A95-A5AE-435D-9E0B-F60F571AC01F}"/>
              </a:ext>
            </a:extLst>
          </p:cNvPr>
          <p:cNvSpPr/>
          <p:nvPr/>
        </p:nvSpPr>
        <p:spPr>
          <a:xfrm>
            <a:off x="89916" y="874395"/>
            <a:ext cx="90540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615950">
              <a:spcBef>
                <a:spcPts val="300"/>
              </a:spcBef>
            </a:pPr>
            <a:r>
              <a:rPr lang="sr-Latn-BA" sz="12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KROZ MAPE OPASNOSTI I RIZIKA OD POPLAVA NA SLIVU RIJEKE VRBAS REPUBLIKE SRPSKE SAGLEDAN JE RIZIK PO KATEGORIJU STANOVNIŠTVA I PRIVREDE:</a:t>
            </a:r>
            <a:endParaRPr kumimoji="0" lang="sr-Latn-BA" sz="12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D0C774C-9B31-4F3B-A839-826C5DE6BE03}"/>
              </a:ext>
            </a:extLst>
          </p:cNvPr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249"/>
          <a:stretch/>
        </p:blipFill>
        <p:spPr>
          <a:xfrm>
            <a:off x="76182" y="1229290"/>
            <a:ext cx="2039255" cy="2818455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9705A3F-99BE-469A-8351-D00F6B40390E}"/>
              </a:ext>
            </a:extLst>
          </p:cNvPr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2125" y="1316287"/>
            <a:ext cx="3933604" cy="2736204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1E6CD5F-668C-47B9-A92F-D6D54FED198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72" y="1196858"/>
            <a:ext cx="2598535" cy="3917031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51FD6C5-7B75-44BE-9F46-79B372FCDC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0692" r="54958"/>
          <a:stretch/>
        </p:blipFill>
        <p:spPr>
          <a:xfrm>
            <a:off x="482304" y="3950901"/>
            <a:ext cx="1908403" cy="2325975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89EC35-953D-4EE8-876A-A3B8FCD19B0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1" t="-1037" r="25769" b="9297"/>
          <a:stretch/>
        </p:blipFill>
        <p:spPr>
          <a:xfrm>
            <a:off x="2635763" y="4047745"/>
            <a:ext cx="2182396" cy="2808786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92BD1BB-8A7F-4951-AF79-D0E5D12C802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7198" y="3923058"/>
            <a:ext cx="2216566" cy="2356591"/>
          </a:xfrm>
          <a:prstGeom prst="rect">
            <a:avLst/>
          </a:prstGeom>
          <a:ln w="28575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6161219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9F2A6-8622-4AED-86B5-A1245AF67E60}"/>
              </a:ext>
            </a:extLst>
          </p:cNvPr>
          <p:cNvSpPr/>
          <p:nvPr/>
        </p:nvSpPr>
        <p:spPr>
          <a:xfrm>
            <a:off x="125180" y="941943"/>
            <a:ext cx="6093640" cy="4037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just" defTabSz="615950">
              <a:spcBef>
                <a:spcPts val="300"/>
              </a:spcBef>
            </a:pPr>
            <a:r>
              <a:rPr lang="sr-Latn-BA" sz="1400" b="1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NEINVESTICIONE MJERE – ODRŽIVO UREĐENJE I UPRAVLJANJE POLJOPRIVREDNIM I ŠUMSKIM ZEMLJIŠTEM</a:t>
            </a:r>
            <a:r>
              <a:rPr lang="sr-Latn-BA" sz="1400" dirty="0">
                <a:solidFill>
                  <a:srgbClr val="4F81BD">
                    <a:lumMod val="50000"/>
                  </a:srgbClr>
                </a:solidFill>
                <a:ea typeface="Calibri"/>
                <a:cs typeface="Times New Roman"/>
              </a:rPr>
              <a:t>. </a:t>
            </a:r>
          </a:p>
          <a:p>
            <a:pPr marL="0" lvl="1" algn="just" defTabSz="615950">
              <a:spcBef>
                <a:spcPts val="300"/>
              </a:spcBef>
              <a:defRPr/>
            </a:pPr>
            <a:endParaRPr lang="sr-Latn-RS" sz="1400" dirty="0">
              <a:solidFill>
                <a:schemeClr val="tx2"/>
              </a:solidFill>
              <a:ea typeface="Calibri"/>
              <a:cs typeface="Calibri"/>
            </a:endParaRPr>
          </a:p>
          <a:p>
            <a:pPr marL="0" lvl="1" algn="just" defTabSz="615950">
              <a:spcBef>
                <a:spcPts val="300"/>
              </a:spcBef>
              <a:defRPr/>
            </a:pPr>
            <a:r>
              <a:rPr lang="sr-Latn-RS" sz="1400" dirty="0">
                <a:solidFill>
                  <a:schemeClr val="tx2"/>
                </a:solidFill>
                <a:ea typeface="Calibri"/>
                <a:cs typeface="Calibri"/>
              </a:rPr>
              <a:t>ODRŽIVO UPRAVLJANJE I UREĐENJE ZEMLJIŠTA KOJE SE KORISTI U POLJOPRIVREDI U PLANU SE RAZMATRA U DVA PROSTORNO I UTICAJNO RAZLIČITA SEGMENTA: </a:t>
            </a:r>
            <a:endParaRPr lang="sr-Latn-RS" sz="1600" dirty="0">
              <a:solidFill>
                <a:schemeClr val="tx2"/>
              </a:solidFill>
              <a:ea typeface="Calibri"/>
              <a:cs typeface="Calibri"/>
            </a:endParaRPr>
          </a:p>
          <a:p>
            <a:pPr lvl="0" defTabSz="914400">
              <a:defRPr/>
            </a:pPr>
            <a:r>
              <a:rPr lang="sr-Latn-RS" sz="1600" dirty="0">
                <a:solidFill>
                  <a:schemeClr val="tx2"/>
                </a:solidFill>
                <a:ea typeface="Calibri"/>
                <a:cs typeface="Calibri"/>
              </a:rPr>
              <a:t> </a:t>
            </a:r>
            <a:endParaRPr lang="sr-Latn-RS" dirty="0">
              <a:solidFill>
                <a:schemeClr val="tx2"/>
              </a:solidFill>
              <a:ea typeface="Calibri"/>
              <a:cs typeface="Calibri"/>
            </a:endParaRPr>
          </a:p>
          <a:p>
            <a:pPr marL="342900" lvl="0" indent="-342900" defTabSz="914400">
              <a:spcAft>
                <a:spcPts val="150"/>
              </a:spcAft>
              <a:buFont typeface="Wingdings"/>
              <a:buChar char=""/>
              <a:defRPr/>
            </a:pPr>
            <a:r>
              <a:rPr lang="sr-Latn-RS" sz="1400" b="1" dirty="0">
                <a:solidFill>
                  <a:schemeClr val="tx2"/>
                </a:solidFill>
                <a:ea typeface="Calibri"/>
                <a:cs typeface="Calibri"/>
              </a:rPr>
              <a:t>POLJOPRIVREDNO ZEMLJIŠTE KOJE SE NALAZI U PLAVNIM PODRUČJIMA, </a:t>
            </a:r>
          </a:p>
          <a:p>
            <a:pPr lvl="0" defTabSz="914400">
              <a:spcAft>
                <a:spcPts val="150"/>
              </a:spcAft>
              <a:defRPr/>
            </a:pPr>
            <a:endParaRPr lang="sr-Latn-RS" sz="1600" dirty="0">
              <a:solidFill>
                <a:schemeClr val="tx2"/>
              </a:solidFill>
              <a:ea typeface="Calibri"/>
              <a:cs typeface="Calibri"/>
            </a:endParaRPr>
          </a:p>
          <a:p>
            <a:pPr marL="342900" lvl="0" indent="-342900" defTabSz="914400">
              <a:buFont typeface="Wingdings"/>
              <a:buChar char=""/>
              <a:defRPr/>
            </a:pPr>
            <a:r>
              <a:rPr lang="sr-Latn-RS" sz="1400" b="1" dirty="0">
                <a:solidFill>
                  <a:schemeClr val="tx2"/>
                </a:solidFill>
                <a:ea typeface="Calibri"/>
                <a:cs typeface="Calibri"/>
              </a:rPr>
              <a:t>POLJOPRIVREDNO ZEMLJIŠTE KOJE SE NALAZI VAN PLAVNIH PODRUČJA. </a:t>
            </a:r>
            <a:endParaRPr lang="sr-Latn-RS" sz="1600" dirty="0">
              <a:solidFill>
                <a:schemeClr val="tx2"/>
              </a:solidFill>
              <a:ea typeface="Calibri"/>
              <a:cs typeface="Calibri"/>
            </a:endParaRPr>
          </a:p>
          <a:p>
            <a:pPr lvl="0" defTabSz="914400">
              <a:defRPr/>
            </a:pPr>
            <a:r>
              <a:rPr lang="sr-Latn-RS" dirty="0">
                <a:solidFill>
                  <a:schemeClr val="tx2"/>
                </a:solidFill>
                <a:ea typeface="Calibri"/>
                <a:cs typeface="Calibri"/>
              </a:rPr>
              <a:t> </a:t>
            </a:r>
            <a:endParaRPr lang="sr-Latn-RS" sz="2000" dirty="0">
              <a:solidFill>
                <a:schemeClr val="tx2"/>
              </a:solidFill>
              <a:ea typeface="Calibri"/>
              <a:cs typeface="Calibri"/>
            </a:endParaRPr>
          </a:p>
          <a:p>
            <a:pPr lvl="0" defTabSz="914400">
              <a:defRPr/>
            </a:pPr>
            <a:endParaRPr lang="sr-Latn-RS" sz="16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285750" lvl="0" indent="-285750" algn="just" defTabSz="914400">
              <a:buFont typeface="Wingdings" pitchFamily="2" charset="2"/>
              <a:buChar char="ü"/>
              <a:defRPr/>
            </a:pPr>
            <a:r>
              <a:rPr lang="sr-Latn-RS" sz="1400" dirty="0">
                <a:solidFill>
                  <a:schemeClr val="tx2"/>
                </a:solidFill>
                <a:ea typeface="Calibri"/>
                <a:cs typeface="Times New Roman"/>
              </a:rPr>
              <a:t>U PRVOM PROSTORNOM PODRUČJU CILJANIM MJERAMA NA POLJOPRIVREDNOM ZEMLJIŠTU SE UTIČE NA OTICANJE, KAO I NA SMANJENJE ŠTETA OD PLAVLJENJA U POLJOPRIVREDI. </a:t>
            </a:r>
          </a:p>
          <a:p>
            <a:pPr marL="285750" lvl="0" indent="-285750" algn="just" defTabSz="914400">
              <a:buFont typeface="Wingdings" pitchFamily="2" charset="2"/>
              <a:buChar char="ü"/>
              <a:defRPr/>
            </a:pPr>
            <a:endParaRPr lang="sr-Latn-RS" sz="1400" dirty="0">
              <a:solidFill>
                <a:schemeClr val="tx2"/>
              </a:solidFill>
              <a:ea typeface="Calibri"/>
              <a:cs typeface="Times New Roman"/>
            </a:endParaRPr>
          </a:p>
          <a:p>
            <a:pPr marL="285750" lvl="0" indent="-285750" algn="just" defTabSz="914400">
              <a:buFont typeface="Wingdings" pitchFamily="2" charset="2"/>
              <a:buChar char="ü"/>
              <a:defRPr/>
            </a:pPr>
            <a:r>
              <a:rPr lang="sr-Latn-RS" sz="1400" dirty="0">
                <a:solidFill>
                  <a:schemeClr val="tx2"/>
                </a:solidFill>
                <a:ea typeface="Calibri"/>
                <a:cs typeface="Times New Roman"/>
              </a:rPr>
              <a:t>U DRUGOM PROSTORNMOM PODRUČJU CILJANIM SISTEMSKIM MJERAMA UTIČE SE NA SMANJENJE OTICANJA SA POLJOPRIVREDNOG ZEMLJIŠTA.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5E7379-DF7D-4E73-A9B4-441435606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7756" y="1293953"/>
            <a:ext cx="2936244" cy="4340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166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undplogo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9614" y="158620"/>
            <a:ext cx="269206" cy="597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7FB10BE-B166-4858-8102-878CB067D69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07034" y="6294471"/>
            <a:ext cx="2377440" cy="457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670" y="6337904"/>
            <a:ext cx="2478029" cy="4137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34" y="158620"/>
            <a:ext cx="576000" cy="576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43DC4560-EB0E-4D7D-B991-DF1632B3B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4" y="88612"/>
            <a:ext cx="787717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ANALIZA KLJUČNIH NEINVESTICIONIH I INVESTICIONIH MJERA U SKLOPU PLANA UPRAVLJANJA RIZIKOM OD POPLAVA NA SLIVU RIJEKE VRBAS REPUBLIKE SRPSKE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99F2A6-8622-4AED-86B5-A1245AF67E60}"/>
              </a:ext>
            </a:extLst>
          </p:cNvPr>
          <p:cNvSpPr/>
          <p:nvPr/>
        </p:nvSpPr>
        <p:spPr>
          <a:xfrm>
            <a:off x="125180" y="941943"/>
            <a:ext cx="6093640" cy="4483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BA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Calibri"/>
                <a:cs typeface="Times New Roman"/>
              </a:rPr>
              <a:t>NEINVESTICIONE MJERE – ODRŽIVO UREĐENJE I UPRAVLJANJE POLJOPRIVREDNIM I ŠUMSKIM ZEMLJIŠTEM</a:t>
            </a:r>
            <a:r>
              <a:rPr kumimoji="0" lang="sr-Latn-BA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+mj-lt"/>
                <a:ea typeface="Calibri"/>
                <a:cs typeface="Times New Roman"/>
              </a:rPr>
              <a:t>. </a:t>
            </a:r>
          </a:p>
          <a:p>
            <a:pPr marL="0" marR="0" lvl="1" indent="0" algn="just" defTabSz="61595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+mj-lt"/>
              <a:ea typeface="Calibri"/>
              <a:cs typeface="Calibri"/>
            </a:endParaRPr>
          </a:p>
          <a:p>
            <a:pPr lvl="0" algn="ctr" defTabSz="914400">
              <a:defRPr/>
            </a:pPr>
            <a:r>
              <a:rPr lang="sr-Latn-RS" sz="1200" b="1" dirty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ODRŽIVO UPRAVLJANJE I UREĐENJA POLJOPRIVREDNOG ZEMLJIŠTA KOJA SE NALAZI VAN PLAVNIH PODRUČJA</a:t>
            </a:r>
          </a:p>
          <a:p>
            <a:pPr lvl="0" algn="ctr" defTabSz="914400">
              <a:defRPr/>
            </a:pPr>
            <a:endParaRPr lang="sr-Latn-RS" sz="1200" b="1" dirty="0">
              <a:solidFill>
                <a:schemeClr val="tx2"/>
              </a:solidFill>
              <a:latin typeface="+mj-lt"/>
              <a:ea typeface="Calibri"/>
              <a:cs typeface="Times New Roman"/>
            </a:endParaRPr>
          </a:p>
          <a:p>
            <a:pPr lvl="0" algn="ctr" defTabSz="914400">
              <a:defRPr/>
            </a:pPr>
            <a:endParaRPr lang="sr-Latn-RS" sz="1200" dirty="0">
              <a:solidFill>
                <a:schemeClr val="tx2"/>
              </a:solidFill>
              <a:latin typeface="+mj-lt"/>
              <a:ea typeface="Calibri"/>
              <a:cs typeface="Times New Roman"/>
            </a:endParaRPr>
          </a:p>
          <a:p>
            <a:pPr lvl="0" algn="just" defTabSz="914400">
              <a:defRPr/>
            </a:pPr>
            <a:r>
              <a:rPr lang="sr-Latn-RS" sz="1200" dirty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ANALIZOM SVIH POLJOPRIVREDNIH POVŠINA U GIS-U, KOJE SE NALAZE VAN PLAVNOG PODRUČJA, IDENTIFIKOVANE SU POLJOPRIVREDNE POVRŠINE KOJE SE NALAZE U EROZIONIM ŽARIŠTIMA I VAN EROZIONIH ŽARIŠTA.</a:t>
            </a:r>
          </a:p>
          <a:p>
            <a:pPr lvl="0" algn="just" defTabSz="914400">
              <a:defRPr/>
            </a:pPr>
            <a:endParaRPr lang="sr-Latn-RS" sz="1200" dirty="0">
              <a:solidFill>
                <a:schemeClr val="tx2"/>
              </a:solidFill>
              <a:latin typeface="+mj-lt"/>
              <a:ea typeface="Calibri"/>
              <a:cs typeface="Times New Roman"/>
            </a:endParaRPr>
          </a:p>
          <a:p>
            <a:pPr marL="171450" lvl="0" indent="-171450" algn="just" defTabSz="914400">
              <a:buFont typeface="Wingdings" pitchFamily="2" charset="2"/>
              <a:buChar char="Ø"/>
              <a:defRPr/>
            </a:pPr>
            <a:r>
              <a:rPr lang="sr-Latn-RS" sz="1200" b="1" dirty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ZA POLJOPRIVREDNE POVRŠINE KOJE SE NALAZE NA EROZIONIM “ŽARIŠTIMA” ZA POVRŠINU OD 5.155 HA SE PREDVIĐA POŠUMLJAVANJE </a:t>
            </a:r>
          </a:p>
          <a:p>
            <a:pPr marL="171450" lvl="0" indent="-171450" algn="just" defTabSz="914400">
              <a:buFont typeface="Wingdings" pitchFamily="2" charset="2"/>
              <a:buChar char="Ø"/>
              <a:defRPr/>
            </a:pPr>
            <a:r>
              <a:rPr lang="sr-Latn-RS" sz="1200" b="1" dirty="0">
                <a:solidFill>
                  <a:schemeClr val="tx2"/>
                </a:solidFill>
                <a:latin typeface="+mj-lt"/>
                <a:ea typeface="Calibri"/>
                <a:cs typeface="Times New Roman"/>
              </a:rPr>
              <a:t>ZA OSTALI DIO POLJOPRIVREDNIH POVRŠINA KOJI SE NALAZE U BUJIČNIM SLIVOVIMA I ONE KOJE SU VAN BUJIČNIH SLIVOVA U IZNOSU OD 96.031 HA, PREDVIĐAJU NAČELNE MJERE ODRŽIVOG UPRAVLJANJA POLJOPRIVREDNIM ZEMLJIŠTEM</a:t>
            </a:r>
          </a:p>
          <a:p>
            <a:pPr lvl="0" algn="just" defTabSz="914400">
              <a:defRPr/>
            </a:pPr>
            <a:endParaRPr lang="sr-Latn-RS" sz="1200" dirty="0">
              <a:solidFill>
                <a:schemeClr val="tx2"/>
              </a:solidFill>
              <a:latin typeface="+mj-lt"/>
              <a:ea typeface="Calibri"/>
              <a:cs typeface="Calibri"/>
            </a:endParaRPr>
          </a:p>
          <a:p>
            <a:pPr lvl="0" algn="just" defTabSz="914400">
              <a:defRPr/>
            </a:pPr>
            <a:r>
              <a:rPr lang="sr-Latn-RS" sz="120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RADI SMANJENJA NEGATIVNIH POSLJEDICA EROZIJE, NAMEĆU SE DVIJE SKUPINE PREVENTIVNIH MJERA ZAŠTITE POLJOPRIVREDNOG ZEMLJIŠTA KOJE SE RAZMATRAJU U OVOM PLANU: </a:t>
            </a:r>
          </a:p>
          <a:p>
            <a:pPr lvl="0" defTabSz="914400">
              <a:defRPr/>
            </a:pPr>
            <a:endParaRPr lang="sr-Latn-RS" sz="1200" dirty="0">
              <a:solidFill>
                <a:schemeClr val="tx2"/>
              </a:solidFill>
              <a:latin typeface="+mj-lt"/>
              <a:ea typeface="Calibri"/>
              <a:cs typeface="Calibri"/>
            </a:endParaRPr>
          </a:p>
          <a:p>
            <a:pPr marL="342900" lvl="0" indent="-342900" defTabSz="914400">
              <a:spcAft>
                <a:spcPts val="135"/>
              </a:spcAft>
              <a:buFont typeface="Wingdings"/>
              <a:buChar char=""/>
              <a:defRPr/>
            </a:pPr>
            <a:r>
              <a:rPr lang="sr-Latn-RS" sz="120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ADMINISTRATIVNE MJERE, </a:t>
            </a:r>
          </a:p>
          <a:p>
            <a:pPr marL="342900" lvl="0" indent="-342900" defTabSz="914400">
              <a:buFont typeface="Wingdings"/>
              <a:buChar char=""/>
              <a:defRPr/>
            </a:pPr>
            <a:r>
              <a:rPr lang="sr-Latn-RS" sz="1200" dirty="0">
                <a:solidFill>
                  <a:schemeClr val="tx2"/>
                </a:solidFill>
                <a:latin typeface="+mj-lt"/>
                <a:ea typeface="Calibri"/>
                <a:cs typeface="Calibri"/>
              </a:rPr>
              <a:t>MJERE ODRŽIVOG UPRAVLJANJA POLJOPRIVREDNIM ZEMLJIŠTEM.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970B92-A85B-49E4-B574-CD12DC4D69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18820" y="1557908"/>
            <a:ext cx="2830048" cy="39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018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18321</TotalTime>
  <Words>4766</Words>
  <Application>Microsoft Office PowerPoint</Application>
  <PresentationFormat>On-screen Show (4:3)</PresentationFormat>
  <Paragraphs>631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Symbol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Bane</dc:creator>
  <cp:lastModifiedBy>Vujadin</cp:lastModifiedBy>
  <cp:revision>405</cp:revision>
  <cp:lastPrinted>2019-01-23T07:21:19Z</cp:lastPrinted>
  <dcterms:created xsi:type="dcterms:W3CDTF">2014-01-13T07:33:42Z</dcterms:created>
  <dcterms:modified xsi:type="dcterms:W3CDTF">2019-03-19T07:46:54Z</dcterms:modified>
</cp:coreProperties>
</file>